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6" r:id="rId3"/>
    <p:sldId id="267" r:id="rId4"/>
    <p:sldId id="268" r:id="rId5"/>
    <p:sldId id="269" r:id="rId6"/>
    <p:sldId id="270" r:id="rId7"/>
    <p:sldId id="271" r:id="rId8"/>
    <p:sldId id="273" r:id="rId9"/>
    <p:sldId id="274" r:id="rId10"/>
    <p:sldId id="276" r:id="rId11"/>
    <p:sldId id="279" r:id="rId12"/>
    <p:sldId id="280" r:id="rId13"/>
    <p:sldId id="281" r:id="rId14"/>
    <p:sldId id="282" r:id="rId15"/>
    <p:sldId id="283" r:id="rId16"/>
    <p:sldId id="284" r:id="rId17"/>
    <p:sldId id="28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E79BB04-6F4B-40CA-B7BF-82359858B3C3}" v="214" dt="2023-04-20T16:20:00.5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78" d="100"/>
          <a:sy n="78" d="100"/>
        </p:scale>
        <p:origin x="1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55FE60-3382-410B-8D1D-5BFCB29E880E}"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4890EA1-8F05-4147-A6B3-C21420E6D6EF}">
      <dgm:prSet/>
      <dgm:spPr/>
      <dgm:t>
        <a:bodyPr/>
        <a:lstStyle/>
        <a:p>
          <a:pPr algn="ctr"/>
          <a:r>
            <a:rPr lang="en-US" b="0" baseline="0" dirty="0"/>
            <a:t>AGV - Automated Guided Vehicle</a:t>
          </a:r>
          <a:endParaRPr lang="en-US" dirty="0"/>
        </a:p>
      </dgm:t>
    </dgm:pt>
    <dgm:pt modelId="{C1592D7C-F7DD-4702-8243-3D86672C35A6}" type="parTrans" cxnId="{4DE935DB-C9F5-4904-8086-0FCA349AFEAF}">
      <dgm:prSet/>
      <dgm:spPr/>
      <dgm:t>
        <a:bodyPr/>
        <a:lstStyle/>
        <a:p>
          <a:pPr algn="ctr"/>
          <a:endParaRPr lang="en-US"/>
        </a:p>
      </dgm:t>
    </dgm:pt>
    <dgm:pt modelId="{DC44C253-F45E-4B6A-88AF-1BCD8CD0BE6E}" type="sibTrans" cxnId="{4DE935DB-C9F5-4904-8086-0FCA349AFEAF}">
      <dgm:prSet/>
      <dgm:spPr/>
      <dgm:t>
        <a:bodyPr/>
        <a:lstStyle/>
        <a:p>
          <a:pPr algn="ctr"/>
          <a:endParaRPr lang="en-US"/>
        </a:p>
      </dgm:t>
    </dgm:pt>
    <dgm:pt modelId="{79905448-1734-46A6-8AAD-C5DFDD04E1DA}">
      <dgm:prSet/>
      <dgm:spPr/>
      <dgm:t>
        <a:bodyPr/>
        <a:lstStyle/>
        <a:p>
          <a:pPr algn="ctr"/>
          <a:r>
            <a:rPr lang="en-US" b="0" baseline="0" dirty="0"/>
            <a:t>AMR - Autonomous Mobile Robot</a:t>
          </a:r>
          <a:endParaRPr lang="en-US" dirty="0"/>
        </a:p>
      </dgm:t>
    </dgm:pt>
    <dgm:pt modelId="{87C3EBA2-761C-4302-AC34-6DCA6C56E09B}" type="parTrans" cxnId="{DECB22D9-3811-4E5E-A499-D9EE701431E4}">
      <dgm:prSet/>
      <dgm:spPr/>
      <dgm:t>
        <a:bodyPr/>
        <a:lstStyle/>
        <a:p>
          <a:pPr algn="ctr"/>
          <a:endParaRPr lang="en-US"/>
        </a:p>
      </dgm:t>
    </dgm:pt>
    <dgm:pt modelId="{42A16976-88C4-47B2-9578-C62A2B30FE4F}" type="sibTrans" cxnId="{DECB22D9-3811-4E5E-A499-D9EE701431E4}">
      <dgm:prSet/>
      <dgm:spPr/>
      <dgm:t>
        <a:bodyPr/>
        <a:lstStyle/>
        <a:p>
          <a:pPr algn="ctr"/>
          <a:endParaRPr lang="en-US"/>
        </a:p>
      </dgm:t>
    </dgm:pt>
    <dgm:pt modelId="{4EBFEBC3-5C72-4AF0-A058-CEB559E0F47C}" type="pres">
      <dgm:prSet presAssocID="{C355FE60-3382-410B-8D1D-5BFCB29E880E}" presName="root" presStyleCnt="0">
        <dgm:presLayoutVars>
          <dgm:dir/>
          <dgm:resizeHandles val="exact"/>
        </dgm:presLayoutVars>
      </dgm:prSet>
      <dgm:spPr/>
    </dgm:pt>
    <dgm:pt modelId="{668167BB-DBA8-4A24-8127-105AABC1DA80}" type="pres">
      <dgm:prSet presAssocID="{A4890EA1-8F05-4147-A6B3-C21420E6D6EF}" presName="compNode" presStyleCnt="0"/>
      <dgm:spPr/>
    </dgm:pt>
    <dgm:pt modelId="{CAF57B01-BA28-4665-9E78-FC2FC0622141}" type="pres">
      <dgm:prSet presAssocID="{A4890EA1-8F05-4147-A6B3-C21420E6D6EF}" presName="bgRect" presStyleLbl="bgShp" presStyleIdx="0" presStyleCnt="2" custLinFactNeighborY="-69688"/>
      <dgm:spPr/>
    </dgm:pt>
    <dgm:pt modelId="{7EDBB32E-A0AA-40E9-9343-863AF2F91775}" type="pres">
      <dgm:prSet presAssocID="{A4890EA1-8F05-4147-A6B3-C21420E6D6EF}" presName="iconRect" presStyleLbl="node1" presStyleIdx="0" presStyleCnt="2" custLinFactNeighborX="-3434" custLinFactNeighborY="-9959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ractor"/>
        </a:ext>
      </dgm:extLst>
    </dgm:pt>
    <dgm:pt modelId="{38DAE774-D9F9-41CD-9714-54997AF025B1}" type="pres">
      <dgm:prSet presAssocID="{A4890EA1-8F05-4147-A6B3-C21420E6D6EF}" presName="spaceRect" presStyleCnt="0"/>
      <dgm:spPr/>
    </dgm:pt>
    <dgm:pt modelId="{1CAD29F3-149C-40A6-A068-E75FF858CCBE}" type="pres">
      <dgm:prSet presAssocID="{A4890EA1-8F05-4147-A6B3-C21420E6D6EF}" presName="parTx" presStyleLbl="revTx" presStyleIdx="0" presStyleCnt="2" custLinFactNeighborX="-413" custLinFactNeighborY="-54776">
        <dgm:presLayoutVars>
          <dgm:chMax val="0"/>
          <dgm:chPref val="0"/>
        </dgm:presLayoutVars>
      </dgm:prSet>
      <dgm:spPr/>
    </dgm:pt>
    <dgm:pt modelId="{99F480FC-0EBC-4DBF-93FE-04BD2395756D}" type="pres">
      <dgm:prSet presAssocID="{DC44C253-F45E-4B6A-88AF-1BCD8CD0BE6E}" presName="sibTrans" presStyleCnt="0"/>
      <dgm:spPr/>
    </dgm:pt>
    <dgm:pt modelId="{868A59D2-E95F-47E3-B594-E39DDB1E06B9}" type="pres">
      <dgm:prSet presAssocID="{79905448-1734-46A6-8AAD-C5DFDD04E1DA}" presName="compNode" presStyleCnt="0"/>
      <dgm:spPr/>
    </dgm:pt>
    <dgm:pt modelId="{9F72D465-86ED-4616-BAC2-256F9D1CB34D}" type="pres">
      <dgm:prSet presAssocID="{79905448-1734-46A6-8AAD-C5DFDD04E1DA}" presName="bgRect" presStyleLbl="bgShp" presStyleIdx="1" presStyleCnt="2" custLinFactNeighborX="330" custLinFactNeighborY="-39666"/>
      <dgm:spPr/>
    </dgm:pt>
    <dgm:pt modelId="{255764D3-9D4E-4A56-B03B-F193ACAB8C21}" type="pres">
      <dgm:prSet presAssocID="{79905448-1734-46A6-8AAD-C5DFDD04E1DA}" presName="iconRect" presStyleLbl="node1" presStyleIdx="1" presStyleCnt="2" custLinFactNeighborX="6921" custLinFactNeighborY="-67881"/>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obot"/>
        </a:ext>
      </dgm:extLst>
    </dgm:pt>
    <dgm:pt modelId="{CA5FAD92-80CD-4446-BC45-3B87300736AC}" type="pres">
      <dgm:prSet presAssocID="{79905448-1734-46A6-8AAD-C5DFDD04E1DA}" presName="spaceRect" presStyleCnt="0"/>
      <dgm:spPr/>
    </dgm:pt>
    <dgm:pt modelId="{52D1CA41-03FA-4B8E-84DB-B2860179EEE7}" type="pres">
      <dgm:prSet presAssocID="{79905448-1734-46A6-8AAD-C5DFDD04E1DA}" presName="parTx" presStyleLbl="revTx" presStyleIdx="1" presStyleCnt="2" custLinFactNeighborX="413" custLinFactNeighborY="-39666">
        <dgm:presLayoutVars>
          <dgm:chMax val="0"/>
          <dgm:chPref val="0"/>
        </dgm:presLayoutVars>
      </dgm:prSet>
      <dgm:spPr/>
    </dgm:pt>
  </dgm:ptLst>
  <dgm:cxnLst>
    <dgm:cxn modelId="{5D20F738-CE89-4FE0-AF5F-D518A65CAB3F}" type="presOf" srcId="{C355FE60-3382-410B-8D1D-5BFCB29E880E}" destId="{4EBFEBC3-5C72-4AF0-A058-CEB559E0F47C}" srcOrd="0" destOrd="0" presId="urn:microsoft.com/office/officeart/2018/2/layout/IconVerticalSolidList"/>
    <dgm:cxn modelId="{C4937477-BF20-4596-B614-7024458D726B}" type="presOf" srcId="{79905448-1734-46A6-8AAD-C5DFDD04E1DA}" destId="{52D1CA41-03FA-4B8E-84DB-B2860179EEE7}" srcOrd="0" destOrd="0" presId="urn:microsoft.com/office/officeart/2018/2/layout/IconVerticalSolidList"/>
    <dgm:cxn modelId="{82950F7C-2DF7-4C0D-BA4A-4F690837B3D4}" type="presOf" srcId="{A4890EA1-8F05-4147-A6B3-C21420E6D6EF}" destId="{1CAD29F3-149C-40A6-A068-E75FF858CCBE}" srcOrd="0" destOrd="0" presId="urn:microsoft.com/office/officeart/2018/2/layout/IconVerticalSolidList"/>
    <dgm:cxn modelId="{DECB22D9-3811-4E5E-A499-D9EE701431E4}" srcId="{C355FE60-3382-410B-8D1D-5BFCB29E880E}" destId="{79905448-1734-46A6-8AAD-C5DFDD04E1DA}" srcOrd="1" destOrd="0" parTransId="{87C3EBA2-761C-4302-AC34-6DCA6C56E09B}" sibTransId="{42A16976-88C4-47B2-9578-C62A2B30FE4F}"/>
    <dgm:cxn modelId="{4DE935DB-C9F5-4904-8086-0FCA349AFEAF}" srcId="{C355FE60-3382-410B-8D1D-5BFCB29E880E}" destId="{A4890EA1-8F05-4147-A6B3-C21420E6D6EF}" srcOrd="0" destOrd="0" parTransId="{C1592D7C-F7DD-4702-8243-3D86672C35A6}" sibTransId="{DC44C253-F45E-4B6A-88AF-1BCD8CD0BE6E}"/>
    <dgm:cxn modelId="{FA70901A-A0AC-42AB-8E50-FB7A13A00834}" type="presParOf" srcId="{4EBFEBC3-5C72-4AF0-A058-CEB559E0F47C}" destId="{668167BB-DBA8-4A24-8127-105AABC1DA80}" srcOrd="0" destOrd="0" presId="urn:microsoft.com/office/officeart/2018/2/layout/IconVerticalSolidList"/>
    <dgm:cxn modelId="{F129A795-23C0-4E85-B9C4-7724AED0C328}" type="presParOf" srcId="{668167BB-DBA8-4A24-8127-105AABC1DA80}" destId="{CAF57B01-BA28-4665-9E78-FC2FC0622141}" srcOrd="0" destOrd="0" presId="urn:microsoft.com/office/officeart/2018/2/layout/IconVerticalSolidList"/>
    <dgm:cxn modelId="{7F034B55-30C1-43CE-8420-8D97223A44A4}" type="presParOf" srcId="{668167BB-DBA8-4A24-8127-105AABC1DA80}" destId="{7EDBB32E-A0AA-40E9-9343-863AF2F91775}" srcOrd="1" destOrd="0" presId="urn:microsoft.com/office/officeart/2018/2/layout/IconVerticalSolidList"/>
    <dgm:cxn modelId="{A0841B41-AA44-4974-849E-8D6B2B67733E}" type="presParOf" srcId="{668167BB-DBA8-4A24-8127-105AABC1DA80}" destId="{38DAE774-D9F9-41CD-9714-54997AF025B1}" srcOrd="2" destOrd="0" presId="urn:microsoft.com/office/officeart/2018/2/layout/IconVerticalSolidList"/>
    <dgm:cxn modelId="{2694660B-8731-41CB-8ABA-43275D771CB9}" type="presParOf" srcId="{668167BB-DBA8-4A24-8127-105AABC1DA80}" destId="{1CAD29F3-149C-40A6-A068-E75FF858CCBE}" srcOrd="3" destOrd="0" presId="urn:microsoft.com/office/officeart/2018/2/layout/IconVerticalSolidList"/>
    <dgm:cxn modelId="{84F36326-5AF8-4492-9F09-3F351D0EDC76}" type="presParOf" srcId="{4EBFEBC3-5C72-4AF0-A058-CEB559E0F47C}" destId="{99F480FC-0EBC-4DBF-93FE-04BD2395756D}" srcOrd="1" destOrd="0" presId="urn:microsoft.com/office/officeart/2018/2/layout/IconVerticalSolidList"/>
    <dgm:cxn modelId="{C05E79EC-E7C6-4EBA-AA05-3EA6832ECFC3}" type="presParOf" srcId="{4EBFEBC3-5C72-4AF0-A058-CEB559E0F47C}" destId="{868A59D2-E95F-47E3-B594-E39DDB1E06B9}" srcOrd="2" destOrd="0" presId="urn:microsoft.com/office/officeart/2018/2/layout/IconVerticalSolidList"/>
    <dgm:cxn modelId="{F2EBA2B8-8BBA-484C-9222-18230D0907DC}" type="presParOf" srcId="{868A59D2-E95F-47E3-B594-E39DDB1E06B9}" destId="{9F72D465-86ED-4616-BAC2-256F9D1CB34D}" srcOrd="0" destOrd="0" presId="urn:microsoft.com/office/officeart/2018/2/layout/IconVerticalSolidList"/>
    <dgm:cxn modelId="{063CE969-55AE-4C48-8BB7-65BD6877282E}" type="presParOf" srcId="{868A59D2-E95F-47E3-B594-E39DDB1E06B9}" destId="{255764D3-9D4E-4A56-B03B-F193ACAB8C21}" srcOrd="1" destOrd="0" presId="urn:microsoft.com/office/officeart/2018/2/layout/IconVerticalSolidList"/>
    <dgm:cxn modelId="{5A87A690-53B8-47AF-B9AF-41C81357896F}" type="presParOf" srcId="{868A59D2-E95F-47E3-B594-E39DDB1E06B9}" destId="{CA5FAD92-80CD-4446-BC45-3B87300736AC}" srcOrd="2" destOrd="0" presId="urn:microsoft.com/office/officeart/2018/2/layout/IconVerticalSolidList"/>
    <dgm:cxn modelId="{6E365E14-0221-4287-A39C-A55156858C5F}" type="presParOf" srcId="{868A59D2-E95F-47E3-B594-E39DDB1E06B9}" destId="{52D1CA41-03FA-4B8E-84DB-B2860179EEE7}"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97B316-B399-403F-9EB9-D89BD7378CF5}" type="doc">
      <dgm:prSet loTypeId="urn:microsoft.com/office/officeart/2008/layout/LinedList" loCatId="list" qsTypeId="urn:microsoft.com/office/officeart/2005/8/quickstyle/simple4" qsCatId="simple" csTypeId="urn:microsoft.com/office/officeart/2005/8/colors/accent1_2" csCatId="accent1" phldr="1"/>
      <dgm:spPr/>
      <dgm:t>
        <a:bodyPr/>
        <a:lstStyle/>
        <a:p>
          <a:endParaRPr lang="en-US"/>
        </a:p>
      </dgm:t>
    </dgm:pt>
    <dgm:pt modelId="{3140C5C3-7DB2-4469-B3BD-808C4D52971C}">
      <dgm:prSet/>
      <dgm:spPr/>
      <dgm:t>
        <a:bodyPr/>
        <a:lstStyle/>
        <a:p>
          <a:r>
            <a:rPr lang="en-US" b="0" baseline="0" dirty="0"/>
            <a:t>Sensors</a:t>
          </a:r>
        </a:p>
        <a:p>
          <a:r>
            <a:rPr lang="en-MY" b="0" i="0" dirty="0"/>
            <a:t>- sensor bias, temperature, non-linearity, and misalignment (used for calibration)</a:t>
          </a:r>
          <a:endParaRPr lang="en-US" dirty="0"/>
        </a:p>
      </dgm:t>
    </dgm:pt>
    <dgm:pt modelId="{EDD05E13-5A34-4800-934B-C2BAD69B6181}" type="parTrans" cxnId="{E3C8F410-0BEF-4151-BBD9-6AE8414921F1}">
      <dgm:prSet/>
      <dgm:spPr/>
      <dgm:t>
        <a:bodyPr/>
        <a:lstStyle/>
        <a:p>
          <a:endParaRPr lang="en-US"/>
        </a:p>
      </dgm:t>
    </dgm:pt>
    <dgm:pt modelId="{1B3E6A06-9F33-4605-89EE-1B0B4C90107D}" type="sibTrans" cxnId="{E3C8F410-0BEF-4151-BBD9-6AE8414921F1}">
      <dgm:prSet/>
      <dgm:spPr/>
      <dgm:t>
        <a:bodyPr/>
        <a:lstStyle/>
        <a:p>
          <a:endParaRPr lang="en-US"/>
        </a:p>
      </dgm:t>
    </dgm:pt>
    <dgm:pt modelId="{65FB4CD5-0263-4D1F-BD3A-F64A4FD4411F}">
      <dgm:prSet/>
      <dgm:spPr/>
      <dgm:t>
        <a:bodyPr/>
        <a:lstStyle/>
        <a:p>
          <a:r>
            <a:rPr lang="en-US" b="0" baseline="0" dirty="0"/>
            <a:t>RFID readers</a:t>
          </a:r>
        </a:p>
        <a:p>
          <a:r>
            <a:rPr lang="en-US" b="0" baseline="0" dirty="0"/>
            <a:t>-</a:t>
          </a:r>
          <a:r>
            <a:rPr lang="en-US" b="1" i="0" dirty="0"/>
            <a:t>RFIDs </a:t>
          </a:r>
          <a:r>
            <a:rPr lang="en-US" b="0" i="0" dirty="0"/>
            <a:t>offer a reliable identification of concealed or contaminated objects, as no visual contact with the RFID tag is necessary. RFIDs identify large objects with undefined tag positions due to large reading distances (even 1m).</a:t>
          </a:r>
          <a:endParaRPr lang="en-US" dirty="0"/>
        </a:p>
      </dgm:t>
    </dgm:pt>
    <dgm:pt modelId="{0BB59486-D44F-40A8-9EE5-2AB0AFB2B756}" type="sibTrans" cxnId="{3FA77160-13D0-40D9-9FDC-B84147FA7FC8}">
      <dgm:prSet/>
      <dgm:spPr/>
      <dgm:t>
        <a:bodyPr/>
        <a:lstStyle/>
        <a:p>
          <a:endParaRPr lang="en-US"/>
        </a:p>
      </dgm:t>
    </dgm:pt>
    <dgm:pt modelId="{CA01C903-7889-41DA-ACE6-387E5CF543B8}" type="parTrans" cxnId="{3FA77160-13D0-40D9-9FDC-B84147FA7FC8}">
      <dgm:prSet/>
      <dgm:spPr/>
      <dgm:t>
        <a:bodyPr/>
        <a:lstStyle/>
        <a:p>
          <a:endParaRPr lang="en-US"/>
        </a:p>
      </dgm:t>
    </dgm:pt>
    <dgm:pt modelId="{E43E2CBE-B7EB-43BC-88F6-AF0E57E4D3FF}">
      <dgm:prSet/>
      <dgm:spPr/>
      <dgm:t>
        <a:bodyPr/>
        <a:lstStyle/>
        <a:p>
          <a:r>
            <a:rPr lang="en-US" b="0" baseline="0"/>
            <a:t>Barcode scanners</a:t>
          </a:r>
        </a:p>
        <a:p>
          <a:r>
            <a:rPr lang="en-US" b="0" baseline="0"/>
            <a:t>-</a:t>
          </a:r>
          <a:r>
            <a:rPr lang="en-MY" b="0" i="0"/>
            <a:t>Transported material identification</a:t>
          </a:r>
          <a:endParaRPr lang="en-US"/>
        </a:p>
      </dgm:t>
    </dgm:pt>
    <dgm:pt modelId="{BB7E1F49-7452-4E5F-886E-718B0ADE3BC3}" type="sibTrans" cxnId="{6A753F96-94AF-45BC-A1E3-821D8FB6A715}">
      <dgm:prSet/>
      <dgm:spPr/>
      <dgm:t>
        <a:bodyPr/>
        <a:lstStyle/>
        <a:p>
          <a:endParaRPr lang="en-US"/>
        </a:p>
      </dgm:t>
    </dgm:pt>
    <dgm:pt modelId="{736C3961-A47C-4112-9BF8-7649E14F900A}" type="parTrans" cxnId="{6A753F96-94AF-45BC-A1E3-821D8FB6A715}">
      <dgm:prSet/>
      <dgm:spPr/>
      <dgm:t>
        <a:bodyPr/>
        <a:lstStyle/>
        <a:p>
          <a:endParaRPr lang="en-US"/>
        </a:p>
      </dgm:t>
    </dgm:pt>
    <dgm:pt modelId="{9DFB9675-C95A-46DB-9234-60138243D978}" type="pres">
      <dgm:prSet presAssocID="{DC97B316-B399-403F-9EB9-D89BD7378CF5}" presName="vert0" presStyleCnt="0">
        <dgm:presLayoutVars>
          <dgm:dir/>
          <dgm:animOne val="branch"/>
          <dgm:animLvl val="lvl"/>
        </dgm:presLayoutVars>
      </dgm:prSet>
      <dgm:spPr/>
    </dgm:pt>
    <dgm:pt modelId="{FBDF39F6-EA01-4AAB-BE95-AD862FA12946}" type="pres">
      <dgm:prSet presAssocID="{3140C5C3-7DB2-4469-B3BD-808C4D52971C}" presName="thickLine" presStyleLbl="alignNode1" presStyleIdx="0" presStyleCnt="3"/>
      <dgm:spPr/>
    </dgm:pt>
    <dgm:pt modelId="{C712E454-A83E-46CA-AF46-B4EBF8BABCA1}" type="pres">
      <dgm:prSet presAssocID="{3140C5C3-7DB2-4469-B3BD-808C4D52971C}" presName="horz1" presStyleCnt="0"/>
      <dgm:spPr/>
    </dgm:pt>
    <dgm:pt modelId="{C1DC6351-68B3-4558-8C34-BE40C9AAF5AB}" type="pres">
      <dgm:prSet presAssocID="{3140C5C3-7DB2-4469-B3BD-808C4D52971C}" presName="tx1" presStyleLbl="revTx" presStyleIdx="0" presStyleCnt="3"/>
      <dgm:spPr/>
    </dgm:pt>
    <dgm:pt modelId="{68C0901A-5C37-469A-91F7-0C3C9A7CC821}" type="pres">
      <dgm:prSet presAssocID="{3140C5C3-7DB2-4469-B3BD-808C4D52971C}" presName="vert1" presStyleCnt="0"/>
      <dgm:spPr/>
    </dgm:pt>
    <dgm:pt modelId="{BFC0161E-522E-4696-B106-C728C9276B7B}" type="pres">
      <dgm:prSet presAssocID="{E43E2CBE-B7EB-43BC-88F6-AF0E57E4D3FF}" presName="thickLine" presStyleLbl="alignNode1" presStyleIdx="1" presStyleCnt="3"/>
      <dgm:spPr/>
    </dgm:pt>
    <dgm:pt modelId="{B194E28E-D7DD-400E-8366-62591912AB4B}" type="pres">
      <dgm:prSet presAssocID="{E43E2CBE-B7EB-43BC-88F6-AF0E57E4D3FF}" presName="horz1" presStyleCnt="0"/>
      <dgm:spPr/>
    </dgm:pt>
    <dgm:pt modelId="{B87C1F77-1CF0-4B20-9F13-1939D064E34D}" type="pres">
      <dgm:prSet presAssocID="{E43E2CBE-B7EB-43BC-88F6-AF0E57E4D3FF}" presName="tx1" presStyleLbl="revTx" presStyleIdx="1" presStyleCnt="3"/>
      <dgm:spPr/>
    </dgm:pt>
    <dgm:pt modelId="{093F901E-3D28-4E79-9D03-1916F5445784}" type="pres">
      <dgm:prSet presAssocID="{E43E2CBE-B7EB-43BC-88F6-AF0E57E4D3FF}" presName="vert1" presStyleCnt="0"/>
      <dgm:spPr/>
    </dgm:pt>
    <dgm:pt modelId="{FAB1D082-7043-4DEE-8D7A-EA5F219A9684}" type="pres">
      <dgm:prSet presAssocID="{65FB4CD5-0263-4D1F-BD3A-F64A4FD4411F}" presName="thickLine" presStyleLbl="alignNode1" presStyleIdx="2" presStyleCnt="3"/>
      <dgm:spPr/>
    </dgm:pt>
    <dgm:pt modelId="{AACE8EC1-B87A-4624-BF1E-B77F1C41DE39}" type="pres">
      <dgm:prSet presAssocID="{65FB4CD5-0263-4D1F-BD3A-F64A4FD4411F}" presName="horz1" presStyleCnt="0"/>
      <dgm:spPr/>
    </dgm:pt>
    <dgm:pt modelId="{10EE1D92-B2DD-4B1B-A3BE-2D523F20D4AC}" type="pres">
      <dgm:prSet presAssocID="{65FB4CD5-0263-4D1F-BD3A-F64A4FD4411F}" presName="tx1" presStyleLbl="revTx" presStyleIdx="2" presStyleCnt="3"/>
      <dgm:spPr/>
    </dgm:pt>
    <dgm:pt modelId="{2984D1DB-4782-41D0-8DA4-AD99EFDB6CD3}" type="pres">
      <dgm:prSet presAssocID="{65FB4CD5-0263-4D1F-BD3A-F64A4FD4411F}" presName="vert1" presStyleCnt="0"/>
      <dgm:spPr/>
    </dgm:pt>
  </dgm:ptLst>
  <dgm:cxnLst>
    <dgm:cxn modelId="{E3C8F410-0BEF-4151-BBD9-6AE8414921F1}" srcId="{DC97B316-B399-403F-9EB9-D89BD7378CF5}" destId="{3140C5C3-7DB2-4469-B3BD-808C4D52971C}" srcOrd="0" destOrd="0" parTransId="{EDD05E13-5A34-4800-934B-C2BAD69B6181}" sibTransId="{1B3E6A06-9F33-4605-89EE-1B0B4C90107D}"/>
    <dgm:cxn modelId="{06202313-C569-489A-877C-26CFC4157C41}" type="presOf" srcId="{65FB4CD5-0263-4D1F-BD3A-F64A4FD4411F}" destId="{10EE1D92-B2DD-4B1B-A3BE-2D523F20D4AC}" srcOrd="0" destOrd="0" presId="urn:microsoft.com/office/officeart/2008/layout/LinedList"/>
    <dgm:cxn modelId="{A9276D35-CC08-48B7-A0B3-C9384CA883AE}" type="presOf" srcId="{3140C5C3-7DB2-4469-B3BD-808C4D52971C}" destId="{C1DC6351-68B3-4558-8C34-BE40C9AAF5AB}" srcOrd="0" destOrd="0" presId="urn:microsoft.com/office/officeart/2008/layout/LinedList"/>
    <dgm:cxn modelId="{3FA77160-13D0-40D9-9FDC-B84147FA7FC8}" srcId="{DC97B316-B399-403F-9EB9-D89BD7378CF5}" destId="{65FB4CD5-0263-4D1F-BD3A-F64A4FD4411F}" srcOrd="2" destOrd="0" parTransId="{CA01C903-7889-41DA-ACE6-387E5CF543B8}" sibTransId="{0BB59486-D44F-40A8-9EE5-2AB0AFB2B756}"/>
    <dgm:cxn modelId="{20F75141-DCAE-461A-8665-64CC2A0691B8}" type="presOf" srcId="{E43E2CBE-B7EB-43BC-88F6-AF0E57E4D3FF}" destId="{B87C1F77-1CF0-4B20-9F13-1939D064E34D}" srcOrd="0" destOrd="0" presId="urn:microsoft.com/office/officeart/2008/layout/LinedList"/>
    <dgm:cxn modelId="{6A753F96-94AF-45BC-A1E3-821D8FB6A715}" srcId="{DC97B316-B399-403F-9EB9-D89BD7378CF5}" destId="{E43E2CBE-B7EB-43BC-88F6-AF0E57E4D3FF}" srcOrd="1" destOrd="0" parTransId="{736C3961-A47C-4112-9BF8-7649E14F900A}" sibTransId="{BB7E1F49-7452-4E5F-886E-718B0ADE3BC3}"/>
    <dgm:cxn modelId="{7CFA92AA-9CCD-45AB-828D-5462DD4ABB21}" type="presOf" srcId="{DC97B316-B399-403F-9EB9-D89BD7378CF5}" destId="{9DFB9675-C95A-46DB-9234-60138243D978}" srcOrd="0" destOrd="0" presId="urn:microsoft.com/office/officeart/2008/layout/LinedList"/>
    <dgm:cxn modelId="{246C3B79-C72C-4BFB-B8FF-3F88007244EB}" type="presParOf" srcId="{9DFB9675-C95A-46DB-9234-60138243D978}" destId="{FBDF39F6-EA01-4AAB-BE95-AD862FA12946}" srcOrd="0" destOrd="0" presId="urn:microsoft.com/office/officeart/2008/layout/LinedList"/>
    <dgm:cxn modelId="{E03F8050-0F7F-4F61-86A6-6A89D1B95D0B}" type="presParOf" srcId="{9DFB9675-C95A-46DB-9234-60138243D978}" destId="{C712E454-A83E-46CA-AF46-B4EBF8BABCA1}" srcOrd="1" destOrd="0" presId="urn:microsoft.com/office/officeart/2008/layout/LinedList"/>
    <dgm:cxn modelId="{B0211C9D-CFB2-4F6B-A05E-B6D6DA05FC14}" type="presParOf" srcId="{C712E454-A83E-46CA-AF46-B4EBF8BABCA1}" destId="{C1DC6351-68B3-4558-8C34-BE40C9AAF5AB}" srcOrd="0" destOrd="0" presId="urn:microsoft.com/office/officeart/2008/layout/LinedList"/>
    <dgm:cxn modelId="{876CA99A-343C-4CD3-B6DB-FEECA8EBD3ED}" type="presParOf" srcId="{C712E454-A83E-46CA-AF46-B4EBF8BABCA1}" destId="{68C0901A-5C37-469A-91F7-0C3C9A7CC821}" srcOrd="1" destOrd="0" presId="urn:microsoft.com/office/officeart/2008/layout/LinedList"/>
    <dgm:cxn modelId="{A2C84C15-4E32-4811-B1B7-2F35641BAF3F}" type="presParOf" srcId="{9DFB9675-C95A-46DB-9234-60138243D978}" destId="{BFC0161E-522E-4696-B106-C728C9276B7B}" srcOrd="2" destOrd="0" presId="urn:microsoft.com/office/officeart/2008/layout/LinedList"/>
    <dgm:cxn modelId="{CB1D4D70-4FCC-4AA8-AAFB-F3A9F20B84A6}" type="presParOf" srcId="{9DFB9675-C95A-46DB-9234-60138243D978}" destId="{B194E28E-D7DD-400E-8366-62591912AB4B}" srcOrd="3" destOrd="0" presId="urn:microsoft.com/office/officeart/2008/layout/LinedList"/>
    <dgm:cxn modelId="{3029F958-2B4D-493B-867F-7E21102D211D}" type="presParOf" srcId="{B194E28E-D7DD-400E-8366-62591912AB4B}" destId="{B87C1F77-1CF0-4B20-9F13-1939D064E34D}" srcOrd="0" destOrd="0" presId="urn:microsoft.com/office/officeart/2008/layout/LinedList"/>
    <dgm:cxn modelId="{E3FBA302-A503-49E8-9C4E-A56220298CB3}" type="presParOf" srcId="{B194E28E-D7DD-400E-8366-62591912AB4B}" destId="{093F901E-3D28-4E79-9D03-1916F5445784}" srcOrd="1" destOrd="0" presId="urn:microsoft.com/office/officeart/2008/layout/LinedList"/>
    <dgm:cxn modelId="{99F93E48-5132-47AC-9122-628FD23A401B}" type="presParOf" srcId="{9DFB9675-C95A-46DB-9234-60138243D978}" destId="{FAB1D082-7043-4DEE-8D7A-EA5F219A9684}" srcOrd="4" destOrd="0" presId="urn:microsoft.com/office/officeart/2008/layout/LinedList"/>
    <dgm:cxn modelId="{064B5204-0A4B-46F0-AB19-D1427B338F83}" type="presParOf" srcId="{9DFB9675-C95A-46DB-9234-60138243D978}" destId="{AACE8EC1-B87A-4624-BF1E-B77F1C41DE39}" srcOrd="5" destOrd="0" presId="urn:microsoft.com/office/officeart/2008/layout/LinedList"/>
    <dgm:cxn modelId="{CD8FB44E-81C0-4D16-AB2E-9DA2D4EE29C7}" type="presParOf" srcId="{AACE8EC1-B87A-4624-BF1E-B77F1C41DE39}" destId="{10EE1D92-B2DD-4B1B-A3BE-2D523F20D4AC}" srcOrd="0" destOrd="0" presId="urn:microsoft.com/office/officeart/2008/layout/LinedList"/>
    <dgm:cxn modelId="{4614A495-16C5-4DB6-9A6D-6CB0009AE23F}" type="presParOf" srcId="{AACE8EC1-B87A-4624-BF1E-B77F1C41DE39}" destId="{2984D1DB-4782-41D0-8DA4-AD99EFDB6CD3}"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71CA92B-9296-4C98-A642-E0EE9DAD8E6F}" type="doc">
      <dgm:prSet loTypeId="urn:microsoft.com/office/officeart/2005/8/layout/default" loCatId="list" qsTypeId="urn:microsoft.com/office/officeart/2005/8/quickstyle/simple5" qsCatId="simple" csTypeId="urn:microsoft.com/office/officeart/2005/8/colors/colorful1" csCatId="colorful" phldr="1"/>
      <dgm:spPr/>
      <dgm:t>
        <a:bodyPr/>
        <a:lstStyle/>
        <a:p>
          <a:endParaRPr lang="en-US"/>
        </a:p>
      </dgm:t>
    </dgm:pt>
    <dgm:pt modelId="{80FD7889-A7EE-48BD-8E58-FFE195AC21A7}">
      <dgm:prSet/>
      <dgm:spPr/>
      <dgm:t>
        <a:bodyPr/>
        <a:lstStyle/>
        <a:p>
          <a:r>
            <a:rPr lang="en-US" baseline="0" dirty="0"/>
            <a:t>Wireless Technologies</a:t>
          </a:r>
        </a:p>
        <a:p>
          <a:r>
            <a:rPr lang="en-US" baseline="0" dirty="0"/>
            <a:t>-</a:t>
          </a:r>
          <a:r>
            <a:rPr lang="en-US" b="0" i="0" dirty="0"/>
            <a:t>Wireless charging for AGV (Automated guided vehicle) is the technology of the future when it comes to power vehicles. In addition to the development of smart algorithms, sophisticated sensor technology and decentralized intelligence in AGVs, right up to swarming behavior, are inductive chargers (wireless charging) the key to making solutions even more powerful and enabling fully automated </a:t>
          </a:r>
          <a:r>
            <a:rPr lang="en-US" b="0" i="0" dirty="0" err="1"/>
            <a:t>agv</a:t>
          </a:r>
          <a:r>
            <a:rPr lang="en-US" b="0" i="0" dirty="0"/>
            <a:t> system processes.</a:t>
          </a:r>
          <a:endParaRPr lang="en-US" baseline="0" dirty="0"/>
        </a:p>
        <a:p>
          <a:endParaRPr lang="en-US" dirty="0"/>
        </a:p>
      </dgm:t>
    </dgm:pt>
    <dgm:pt modelId="{8920A49F-53E6-48B9-A909-EF43BF550804}" type="parTrans" cxnId="{3A21DC64-A106-40C0-A1C8-CE51147EFD05}">
      <dgm:prSet/>
      <dgm:spPr/>
      <dgm:t>
        <a:bodyPr/>
        <a:lstStyle/>
        <a:p>
          <a:endParaRPr lang="en-US"/>
        </a:p>
      </dgm:t>
    </dgm:pt>
    <dgm:pt modelId="{CE3630FE-82AD-477D-A42A-0DD6686758FE}" type="sibTrans" cxnId="{3A21DC64-A106-40C0-A1C8-CE51147EFD05}">
      <dgm:prSet/>
      <dgm:spPr/>
      <dgm:t>
        <a:bodyPr/>
        <a:lstStyle/>
        <a:p>
          <a:endParaRPr lang="en-US"/>
        </a:p>
      </dgm:t>
    </dgm:pt>
    <dgm:pt modelId="{A787C3F4-F163-4E25-BE89-F9E4F4A1A5C5}">
      <dgm:prSet/>
      <dgm:spPr/>
      <dgm:t>
        <a:bodyPr/>
        <a:lstStyle/>
        <a:p>
          <a:r>
            <a:rPr lang="en-US" baseline="0" dirty="0"/>
            <a:t>Bluetooth</a:t>
          </a:r>
        </a:p>
        <a:p>
          <a:r>
            <a:rPr lang="en-MY" b="0" i="0" dirty="0"/>
            <a:t>Murata Electronics Type 1DX Wi-Fi® 11b/g/n + BLUETOOTH® 4.2 Module</a:t>
          </a:r>
          <a:endParaRPr lang="en-US" b="0" dirty="0"/>
        </a:p>
      </dgm:t>
    </dgm:pt>
    <dgm:pt modelId="{5B100C6C-7F24-4E87-9383-9EDC247CE15D}" type="parTrans" cxnId="{CE0E6F4A-75BC-4142-ACF5-D5F913249FF7}">
      <dgm:prSet/>
      <dgm:spPr/>
      <dgm:t>
        <a:bodyPr/>
        <a:lstStyle/>
        <a:p>
          <a:endParaRPr lang="en-US"/>
        </a:p>
      </dgm:t>
    </dgm:pt>
    <dgm:pt modelId="{9FDD77A4-50A2-41E0-BB5E-70637A8D65B6}" type="sibTrans" cxnId="{CE0E6F4A-75BC-4142-ACF5-D5F913249FF7}">
      <dgm:prSet/>
      <dgm:spPr/>
      <dgm:t>
        <a:bodyPr/>
        <a:lstStyle/>
        <a:p>
          <a:endParaRPr lang="en-US"/>
        </a:p>
      </dgm:t>
    </dgm:pt>
    <dgm:pt modelId="{38D5EAC9-6579-4E0F-ABE1-459C532CC322}">
      <dgm:prSet/>
      <dgm:spPr/>
      <dgm:t>
        <a:bodyPr/>
        <a:lstStyle/>
        <a:p>
          <a:pPr algn="ctr"/>
          <a:r>
            <a:rPr lang="en-US" b="0" baseline="0" dirty="0"/>
            <a:t>Wired technologies</a:t>
          </a:r>
        </a:p>
        <a:p>
          <a:pPr algn="l"/>
          <a:r>
            <a:rPr lang="en-US" b="0" i="0" dirty="0"/>
            <a:t>The DF60 Series is a 65A Max., wire-to-board connector for internal power supply. The positive lock and 5-point contact design provide high contact reliability. Finger protect type and key variations are also available for safe use.</a:t>
          </a:r>
          <a:endParaRPr lang="en-US" dirty="0"/>
        </a:p>
      </dgm:t>
    </dgm:pt>
    <dgm:pt modelId="{73B52421-5394-4DC0-91E2-E3224C55B847}" type="parTrans" cxnId="{1FCDAC55-E076-431A-A5C8-9ABB928F427E}">
      <dgm:prSet/>
      <dgm:spPr/>
      <dgm:t>
        <a:bodyPr/>
        <a:lstStyle/>
        <a:p>
          <a:endParaRPr lang="en-US"/>
        </a:p>
      </dgm:t>
    </dgm:pt>
    <dgm:pt modelId="{A6202304-3972-494F-A9E8-D794D8048419}" type="sibTrans" cxnId="{1FCDAC55-E076-431A-A5C8-9ABB928F427E}">
      <dgm:prSet/>
      <dgm:spPr/>
      <dgm:t>
        <a:bodyPr/>
        <a:lstStyle/>
        <a:p>
          <a:endParaRPr lang="en-US"/>
        </a:p>
      </dgm:t>
    </dgm:pt>
    <dgm:pt modelId="{A73ADD13-1DFF-4231-A2AD-7F65176BC4C5}" type="pres">
      <dgm:prSet presAssocID="{371CA92B-9296-4C98-A642-E0EE9DAD8E6F}" presName="diagram" presStyleCnt="0">
        <dgm:presLayoutVars>
          <dgm:dir/>
          <dgm:resizeHandles val="exact"/>
        </dgm:presLayoutVars>
      </dgm:prSet>
      <dgm:spPr/>
    </dgm:pt>
    <dgm:pt modelId="{E51F93F0-FD24-4A9F-AECC-3BB0BA6362BC}" type="pres">
      <dgm:prSet presAssocID="{80FD7889-A7EE-48BD-8E58-FFE195AC21A7}" presName="node" presStyleLbl="node1" presStyleIdx="0" presStyleCnt="3">
        <dgm:presLayoutVars>
          <dgm:bulletEnabled val="1"/>
        </dgm:presLayoutVars>
      </dgm:prSet>
      <dgm:spPr/>
    </dgm:pt>
    <dgm:pt modelId="{78DB0FEA-A7AD-4C7E-89BC-B867A4203CD1}" type="pres">
      <dgm:prSet presAssocID="{CE3630FE-82AD-477D-A42A-0DD6686758FE}" presName="sibTrans" presStyleCnt="0"/>
      <dgm:spPr/>
    </dgm:pt>
    <dgm:pt modelId="{81ED7B60-81AA-4F57-9FB6-8802FA48A484}" type="pres">
      <dgm:prSet presAssocID="{A787C3F4-F163-4E25-BE89-F9E4F4A1A5C5}" presName="node" presStyleLbl="node1" presStyleIdx="1" presStyleCnt="3">
        <dgm:presLayoutVars>
          <dgm:bulletEnabled val="1"/>
        </dgm:presLayoutVars>
      </dgm:prSet>
      <dgm:spPr/>
    </dgm:pt>
    <dgm:pt modelId="{52904CDE-4B85-42D8-895A-6D558E4CC20D}" type="pres">
      <dgm:prSet presAssocID="{9FDD77A4-50A2-41E0-BB5E-70637A8D65B6}" presName="sibTrans" presStyleCnt="0"/>
      <dgm:spPr/>
    </dgm:pt>
    <dgm:pt modelId="{63309AE2-1F61-4E64-B48D-58DC4B3E3828}" type="pres">
      <dgm:prSet presAssocID="{38D5EAC9-6579-4E0F-ABE1-459C532CC322}" presName="node" presStyleLbl="node1" presStyleIdx="2" presStyleCnt="3">
        <dgm:presLayoutVars>
          <dgm:bulletEnabled val="1"/>
        </dgm:presLayoutVars>
      </dgm:prSet>
      <dgm:spPr/>
    </dgm:pt>
  </dgm:ptLst>
  <dgm:cxnLst>
    <dgm:cxn modelId="{D6087311-FCB9-4D1D-A710-0411CA3F8DB1}" type="presOf" srcId="{38D5EAC9-6579-4E0F-ABE1-459C532CC322}" destId="{63309AE2-1F61-4E64-B48D-58DC4B3E3828}" srcOrd="0" destOrd="0" presId="urn:microsoft.com/office/officeart/2005/8/layout/default"/>
    <dgm:cxn modelId="{080C4A1D-605A-4F04-91B1-3D2260E803B9}" type="presOf" srcId="{80FD7889-A7EE-48BD-8E58-FFE195AC21A7}" destId="{E51F93F0-FD24-4A9F-AECC-3BB0BA6362BC}" srcOrd="0" destOrd="0" presId="urn:microsoft.com/office/officeart/2005/8/layout/default"/>
    <dgm:cxn modelId="{3A21DC64-A106-40C0-A1C8-CE51147EFD05}" srcId="{371CA92B-9296-4C98-A642-E0EE9DAD8E6F}" destId="{80FD7889-A7EE-48BD-8E58-FFE195AC21A7}" srcOrd="0" destOrd="0" parTransId="{8920A49F-53E6-48B9-A909-EF43BF550804}" sibTransId="{CE3630FE-82AD-477D-A42A-0DD6686758FE}"/>
    <dgm:cxn modelId="{CE0E6F4A-75BC-4142-ACF5-D5F913249FF7}" srcId="{371CA92B-9296-4C98-A642-E0EE9DAD8E6F}" destId="{A787C3F4-F163-4E25-BE89-F9E4F4A1A5C5}" srcOrd="1" destOrd="0" parTransId="{5B100C6C-7F24-4E87-9383-9EDC247CE15D}" sibTransId="{9FDD77A4-50A2-41E0-BB5E-70637A8D65B6}"/>
    <dgm:cxn modelId="{1FCDAC55-E076-431A-A5C8-9ABB928F427E}" srcId="{371CA92B-9296-4C98-A642-E0EE9DAD8E6F}" destId="{38D5EAC9-6579-4E0F-ABE1-459C532CC322}" srcOrd="2" destOrd="0" parTransId="{73B52421-5394-4DC0-91E2-E3224C55B847}" sibTransId="{A6202304-3972-494F-A9E8-D794D8048419}"/>
    <dgm:cxn modelId="{28E7C0A0-13C1-4FA4-A8AF-21AC4BF36A52}" type="presOf" srcId="{A787C3F4-F163-4E25-BE89-F9E4F4A1A5C5}" destId="{81ED7B60-81AA-4F57-9FB6-8802FA48A484}" srcOrd="0" destOrd="0" presId="urn:microsoft.com/office/officeart/2005/8/layout/default"/>
    <dgm:cxn modelId="{415CF1BD-F30F-4810-A33B-A40A81A92A57}" type="presOf" srcId="{371CA92B-9296-4C98-A642-E0EE9DAD8E6F}" destId="{A73ADD13-1DFF-4231-A2AD-7F65176BC4C5}" srcOrd="0" destOrd="0" presId="urn:microsoft.com/office/officeart/2005/8/layout/default"/>
    <dgm:cxn modelId="{348E205E-5D36-4C6B-8245-8D716FF7F4DB}" type="presParOf" srcId="{A73ADD13-1DFF-4231-A2AD-7F65176BC4C5}" destId="{E51F93F0-FD24-4A9F-AECC-3BB0BA6362BC}" srcOrd="0" destOrd="0" presId="urn:microsoft.com/office/officeart/2005/8/layout/default"/>
    <dgm:cxn modelId="{724CFA7B-59F7-4A38-A098-8D0A106F56C1}" type="presParOf" srcId="{A73ADD13-1DFF-4231-A2AD-7F65176BC4C5}" destId="{78DB0FEA-A7AD-4C7E-89BC-B867A4203CD1}" srcOrd="1" destOrd="0" presId="urn:microsoft.com/office/officeart/2005/8/layout/default"/>
    <dgm:cxn modelId="{4B6BED98-3B66-466F-8000-5F996CCA9139}" type="presParOf" srcId="{A73ADD13-1DFF-4231-A2AD-7F65176BC4C5}" destId="{81ED7B60-81AA-4F57-9FB6-8802FA48A484}" srcOrd="2" destOrd="0" presId="urn:microsoft.com/office/officeart/2005/8/layout/default"/>
    <dgm:cxn modelId="{E3BC5BDC-14A9-4F29-A200-808D127BBD5F}" type="presParOf" srcId="{A73ADD13-1DFF-4231-A2AD-7F65176BC4C5}" destId="{52904CDE-4B85-42D8-895A-6D558E4CC20D}" srcOrd="3" destOrd="0" presId="urn:microsoft.com/office/officeart/2005/8/layout/default"/>
    <dgm:cxn modelId="{B9B473B3-C115-4453-BBE8-2E7DBD4172B8}" type="presParOf" srcId="{A73ADD13-1DFF-4231-A2AD-7F65176BC4C5}" destId="{63309AE2-1F61-4E64-B48D-58DC4B3E3828}" srcOrd="4"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F57B01-BA28-4665-9E78-FC2FC0622141}">
      <dsp:nvSpPr>
        <dsp:cNvPr id="0" name=""/>
        <dsp:cNvSpPr/>
      </dsp:nvSpPr>
      <dsp:spPr>
        <a:xfrm>
          <a:off x="0" y="0"/>
          <a:ext cx="8939490" cy="156163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EDBB32E-A0AA-40E9-9343-863AF2F91775}">
      <dsp:nvSpPr>
        <dsp:cNvPr id="0" name=""/>
        <dsp:cNvSpPr/>
      </dsp:nvSpPr>
      <dsp:spPr>
        <a:xfrm>
          <a:off x="442900" y="341850"/>
          <a:ext cx="858900" cy="8589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CAD29F3-149C-40A6-A068-E75FF858CCBE}">
      <dsp:nvSpPr>
        <dsp:cNvPr id="0" name=""/>
        <dsp:cNvSpPr/>
      </dsp:nvSpPr>
      <dsp:spPr>
        <a:xfrm>
          <a:off x="1774221" y="0"/>
          <a:ext cx="7135798" cy="1561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273" tIns="165273" rIns="165273" bIns="165273" numCol="1" spcCol="1270" anchor="ctr" anchorCtr="0">
          <a:noAutofit/>
        </a:bodyPr>
        <a:lstStyle/>
        <a:p>
          <a:pPr marL="0" lvl="0" indent="0" algn="ctr" defTabSz="1111250">
            <a:lnSpc>
              <a:spcPct val="90000"/>
            </a:lnSpc>
            <a:spcBef>
              <a:spcPct val="0"/>
            </a:spcBef>
            <a:spcAft>
              <a:spcPct val="35000"/>
            </a:spcAft>
            <a:buNone/>
          </a:pPr>
          <a:r>
            <a:rPr lang="en-US" sz="2500" b="0" kern="1200" baseline="0" dirty="0"/>
            <a:t>AGV - Automated Guided Vehicle</a:t>
          </a:r>
          <a:endParaRPr lang="en-US" sz="2500" kern="1200" dirty="0"/>
        </a:p>
      </dsp:txBody>
      <dsp:txXfrm>
        <a:off x="1774221" y="0"/>
        <a:ext cx="7135798" cy="1561638"/>
      </dsp:txXfrm>
    </dsp:sp>
    <dsp:sp modelId="{9F72D465-86ED-4616-BAC2-256F9D1CB34D}">
      <dsp:nvSpPr>
        <dsp:cNvPr id="0" name=""/>
        <dsp:cNvSpPr/>
      </dsp:nvSpPr>
      <dsp:spPr>
        <a:xfrm>
          <a:off x="0" y="2178495"/>
          <a:ext cx="8939490" cy="156163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5764D3-9D4E-4A56-B03B-F193ACAB8C21}">
      <dsp:nvSpPr>
        <dsp:cNvPr id="0" name=""/>
        <dsp:cNvSpPr/>
      </dsp:nvSpPr>
      <dsp:spPr>
        <a:xfrm>
          <a:off x="531840" y="2566272"/>
          <a:ext cx="858900" cy="8589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2D1CA41-03FA-4B8E-84DB-B2860179EEE7}">
      <dsp:nvSpPr>
        <dsp:cNvPr id="0" name=""/>
        <dsp:cNvSpPr/>
      </dsp:nvSpPr>
      <dsp:spPr>
        <a:xfrm>
          <a:off x="1803691" y="2178495"/>
          <a:ext cx="7135798" cy="1561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273" tIns="165273" rIns="165273" bIns="165273" numCol="1" spcCol="1270" anchor="ctr" anchorCtr="0">
          <a:noAutofit/>
        </a:bodyPr>
        <a:lstStyle/>
        <a:p>
          <a:pPr marL="0" lvl="0" indent="0" algn="ctr" defTabSz="1111250">
            <a:lnSpc>
              <a:spcPct val="90000"/>
            </a:lnSpc>
            <a:spcBef>
              <a:spcPct val="0"/>
            </a:spcBef>
            <a:spcAft>
              <a:spcPct val="35000"/>
            </a:spcAft>
            <a:buNone/>
          </a:pPr>
          <a:r>
            <a:rPr lang="en-US" sz="2500" b="0" kern="1200" baseline="0" dirty="0"/>
            <a:t>AMR - Autonomous Mobile Robot</a:t>
          </a:r>
          <a:endParaRPr lang="en-US" sz="2500" kern="1200" dirty="0"/>
        </a:p>
      </dsp:txBody>
      <dsp:txXfrm>
        <a:off x="1803691" y="2178495"/>
        <a:ext cx="7135798" cy="15616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DF39F6-EA01-4AAB-BE95-AD862FA12946}">
      <dsp:nvSpPr>
        <dsp:cNvPr id="0" name=""/>
        <dsp:cNvSpPr/>
      </dsp:nvSpPr>
      <dsp:spPr>
        <a:xfrm>
          <a:off x="0" y="2253"/>
          <a:ext cx="6066403" cy="0"/>
        </a:xfrm>
        <a:prstGeom prst="line">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C1DC6351-68B3-4558-8C34-BE40C9AAF5AB}">
      <dsp:nvSpPr>
        <dsp:cNvPr id="0" name=""/>
        <dsp:cNvSpPr/>
      </dsp:nvSpPr>
      <dsp:spPr>
        <a:xfrm>
          <a:off x="0" y="2253"/>
          <a:ext cx="6066403" cy="15372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kern="1200" baseline="0" dirty="0"/>
            <a:t>Sensors</a:t>
          </a:r>
        </a:p>
        <a:p>
          <a:pPr marL="0" lvl="0" indent="0" algn="l" defTabSz="533400">
            <a:lnSpc>
              <a:spcPct val="90000"/>
            </a:lnSpc>
            <a:spcBef>
              <a:spcPct val="0"/>
            </a:spcBef>
            <a:spcAft>
              <a:spcPct val="35000"/>
            </a:spcAft>
            <a:buNone/>
          </a:pPr>
          <a:r>
            <a:rPr lang="en-MY" sz="1200" b="0" i="0" kern="1200" dirty="0"/>
            <a:t>- sensor bias, temperature, non-linearity, and misalignment (used for calibration)</a:t>
          </a:r>
          <a:endParaRPr lang="en-US" sz="1200" kern="1200" dirty="0"/>
        </a:p>
      </dsp:txBody>
      <dsp:txXfrm>
        <a:off x="0" y="2253"/>
        <a:ext cx="6066403" cy="1537208"/>
      </dsp:txXfrm>
    </dsp:sp>
    <dsp:sp modelId="{BFC0161E-522E-4696-B106-C728C9276B7B}">
      <dsp:nvSpPr>
        <dsp:cNvPr id="0" name=""/>
        <dsp:cNvSpPr/>
      </dsp:nvSpPr>
      <dsp:spPr>
        <a:xfrm>
          <a:off x="0" y="1539462"/>
          <a:ext cx="6066403" cy="0"/>
        </a:xfrm>
        <a:prstGeom prst="line">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B87C1F77-1CF0-4B20-9F13-1939D064E34D}">
      <dsp:nvSpPr>
        <dsp:cNvPr id="0" name=""/>
        <dsp:cNvSpPr/>
      </dsp:nvSpPr>
      <dsp:spPr>
        <a:xfrm>
          <a:off x="0" y="1539462"/>
          <a:ext cx="6066403" cy="15372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kern="1200" baseline="0"/>
            <a:t>Barcode scanners</a:t>
          </a:r>
        </a:p>
        <a:p>
          <a:pPr marL="0" lvl="0" indent="0" algn="l" defTabSz="533400">
            <a:lnSpc>
              <a:spcPct val="90000"/>
            </a:lnSpc>
            <a:spcBef>
              <a:spcPct val="0"/>
            </a:spcBef>
            <a:spcAft>
              <a:spcPct val="35000"/>
            </a:spcAft>
            <a:buNone/>
          </a:pPr>
          <a:r>
            <a:rPr lang="en-US" sz="1200" b="0" kern="1200" baseline="0"/>
            <a:t>-</a:t>
          </a:r>
          <a:r>
            <a:rPr lang="en-MY" sz="1200" b="0" i="0" kern="1200"/>
            <a:t>Transported material identification</a:t>
          </a:r>
          <a:endParaRPr lang="en-US" sz="1200" kern="1200"/>
        </a:p>
      </dsp:txBody>
      <dsp:txXfrm>
        <a:off x="0" y="1539462"/>
        <a:ext cx="6066403" cy="1537208"/>
      </dsp:txXfrm>
    </dsp:sp>
    <dsp:sp modelId="{FAB1D082-7043-4DEE-8D7A-EA5F219A9684}">
      <dsp:nvSpPr>
        <dsp:cNvPr id="0" name=""/>
        <dsp:cNvSpPr/>
      </dsp:nvSpPr>
      <dsp:spPr>
        <a:xfrm>
          <a:off x="0" y="3076670"/>
          <a:ext cx="6066403" cy="0"/>
        </a:xfrm>
        <a:prstGeom prst="line">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10EE1D92-B2DD-4B1B-A3BE-2D523F20D4AC}">
      <dsp:nvSpPr>
        <dsp:cNvPr id="0" name=""/>
        <dsp:cNvSpPr/>
      </dsp:nvSpPr>
      <dsp:spPr>
        <a:xfrm>
          <a:off x="0" y="3076670"/>
          <a:ext cx="6066403" cy="15372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kern="1200" baseline="0" dirty="0"/>
            <a:t>RFID readers</a:t>
          </a:r>
        </a:p>
        <a:p>
          <a:pPr marL="0" lvl="0" indent="0" algn="l" defTabSz="533400">
            <a:lnSpc>
              <a:spcPct val="90000"/>
            </a:lnSpc>
            <a:spcBef>
              <a:spcPct val="0"/>
            </a:spcBef>
            <a:spcAft>
              <a:spcPct val="35000"/>
            </a:spcAft>
            <a:buNone/>
          </a:pPr>
          <a:r>
            <a:rPr lang="en-US" sz="1200" b="0" kern="1200" baseline="0" dirty="0"/>
            <a:t>-</a:t>
          </a:r>
          <a:r>
            <a:rPr lang="en-US" sz="1200" b="1" i="0" kern="1200" dirty="0"/>
            <a:t>RFIDs </a:t>
          </a:r>
          <a:r>
            <a:rPr lang="en-US" sz="1200" b="0" i="0" kern="1200" dirty="0"/>
            <a:t>offer a reliable identification of concealed or contaminated objects, as no visual contact with the RFID tag is necessary. RFIDs identify large objects with undefined tag positions due to large reading distances (even 1m).</a:t>
          </a:r>
          <a:endParaRPr lang="en-US" sz="1200" kern="1200" dirty="0"/>
        </a:p>
      </dsp:txBody>
      <dsp:txXfrm>
        <a:off x="0" y="3076670"/>
        <a:ext cx="6066403" cy="153720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1F93F0-FD24-4A9F-AECC-3BB0BA6362BC}">
      <dsp:nvSpPr>
        <dsp:cNvPr id="0" name=""/>
        <dsp:cNvSpPr/>
      </dsp:nvSpPr>
      <dsp:spPr>
        <a:xfrm>
          <a:off x="774" y="485770"/>
          <a:ext cx="3019170" cy="1811502"/>
        </a:xfrm>
        <a:prstGeom prst="rect">
          <a:avLst/>
        </a:prstGeom>
        <a:gradFill rotWithShape="0">
          <a:gsLst>
            <a:gs pos="0">
              <a:schemeClr val="accent2">
                <a:hueOff val="0"/>
                <a:satOff val="0"/>
                <a:lumOff val="0"/>
                <a:alphaOff val="0"/>
                <a:tint val="94000"/>
                <a:satMod val="103000"/>
                <a:lumMod val="102000"/>
              </a:schemeClr>
            </a:gs>
            <a:gs pos="50000">
              <a:schemeClr val="accent2">
                <a:hueOff val="0"/>
                <a:satOff val="0"/>
                <a:lumOff val="0"/>
                <a:alphaOff val="0"/>
                <a:shade val="100000"/>
                <a:satMod val="110000"/>
                <a:lumMod val="100000"/>
              </a:schemeClr>
            </a:gs>
            <a:gs pos="100000">
              <a:schemeClr val="accent2">
                <a:hueOff val="0"/>
                <a:satOff val="0"/>
                <a:lumOff val="0"/>
                <a:alphaOff val="0"/>
                <a:shade val="70000"/>
                <a:satMod val="120000"/>
                <a:lumMod val="99000"/>
              </a:schemeClr>
            </a:gs>
          </a:gsLst>
          <a:path path="circle">
            <a:fillToRect l="100000" t="100000" r="100000" b="100000"/>
          </a:path>
        </a:gradFill>
        <a:ln>
          <a:noFill/>
        </a:ln>
        <a:effectLst>
          <a:outerShdw blurRad="57150" dist="25400" dir="5400000" algn="ctr" rotWithShape="0">
            <a:srgbClr val="000000">
              <a:alpha val="20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kern="1200" baseline="0" dirty="0"/>
            <a:t>Wireless Technologies</a:t>
          </a:r>
        </a:p>
        <a:p>
          <a:pPr marL="0" lvl="0" indent="0" algn="ctr" defTabSz="311150">
            <a:lnSpc>
              <a:spcPct val="90000"/>
            </a:lnSpc>
            <a:spcBef>
              <a:spcPct val="0"/>
            </a:spcBef>
            <a:spcAft>
              <a:spcPct val="35000"/>
            </a:spcAft>
            <a:buNone/>
          </a:pPr>
          <a:r>
            <a:rPr lang="en-US" sz="700" kern="1200" baseline="0" dirty="0"/>
            <a:t>-</a:t>
          </a:r>
          <a:r>
            <a:rPr lang="en-US" sz="700" b="0" i="0" kern="1200" dirty="0"/>
            <a:t>Wireless charging for AGV (Automated guided vehicle) is the technology of the future when it comes to power vehicles. In addition to the development of smart algorithms, sophisticated sensor technology and decentralized intelligence in AGVs, right up to swarming behavior, are inductive chargers (wireless charging) the key to making solutions even more powerful and enabling fully automated </a:t>
          </a:r>
          <a:r>
            <a:rPr lang="en-US" sz="700" b="0" i="0" kern="1200" dirty="0" err="1"/>
            <a:t>agv</a:t>
          </a:r>
          <a:r>
            <a:rPr lang="en-US" sz="700" b="0" i="0" kern="1200" dirty="0"/>
            <a:t> system processes.</a:t>
          </a:r>
          <a:endParaRPr lang="en-US" sz="700" kern="1200" baseline="0" dirty="0"/>
        </a:p>
        <a:p>
          <a:pPr marL="0" lvl="0" indent="0" algn="ctr" defTabSz="311150">
            <a:lnSpc>
              <a:spcPct val="90000"/>
            </a:lnSpc>
            <a:spcBef>
              <a:spcPct val="0"/>
            </a:spcBef>
            <a:spcAft>
              <a:spcPct val="35000"/>
            </a:spcAft>
            <a:buNone/>
          </a:pPr>
          <a:endParaRPr lang="en-US" sz="700" kern="1200" dirty="0"/>
        </a:p>
      </dsp:txBody>
      <dsp:txXfrm>
        <a:off x="774" y="485770"/>
        <a:ext cx="3019170" cy="1811502"/>
      </dsp:txXfrm>
    </dsp:sp>
    <dsp:sp modelId="{81ED7B60-81AA-4F57-9FB6-8802FA48A484}">
      <dsp:nvSpPr>
        <dsp:cNvPr id="0" name=""/>
        <dsp:cNvSpPr/>
      </dsp:nvSpPr>
      <dsp:spPr>
        <a:xfrm>
          <a:off x="3321862" y="485770"/>
          <a:ext cx="3019170" cy="1811502"/>
        </a:xfrm>
        <a:prstGeom prst="rect">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0000"/>
                <a:satMod val="120000"/>
                <a:lumMod val="99000"/>
              </a:schemeClr>
            </a:gs>
          </a:gsLst>
          <a:path path="circle">
            <a:fillToRect l="100000" t="100000" r="100000" b="100000"/>
          </a:path>
        </a:gradFill>
        <a:ln>
          <a:noFill/>
        </a:ln>
        <a:effectLst>
          <a:outerShdw blurRad="57150" dist="25400" dir="5400000" algn="ctr" rotWithShape="0">
            <a:srgbClr val="000000">
              <a:alpha val="20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kern="1200" baseline="0" dirty="0"/>
            <a:t>Bluetooth</a:t>
          </a:r>
        </a:p>
        <a:p>
          <a:pPr marL="0" lvl="0" indent="0" algn="ctr" defTabSz="311150">
            <a:lnSpc>
              <a:spcPct val="90000"/>
            </a:lnSpc>
            <a:spcBef>
              <a:spcPct val="0"/>
            </a:spcBef>
            <a:spcAft>
              <a:spcPct val="35000"/>
            </a:spcAft>
            <a:buNone/>
          </a:pPr>
          <a:r>
            <a:rPr lang="en-MY" sz="700" b="0" i="0" kern="1200" dirty="0"/>
            <a:t>Murata Electronics Type 1DX Wi-Fi® 11b/g/n + BLUETOOTH® 4.2 Module</a:t>
          </a:r>
          <a:endParaRPr lang="en-US" sz="700" b="0" kern="1200" dirty="0"/>
        </a:p>
      </dsp:txBody>
      <dsp:txXfrm>
        <a:off x="3321862" y="485770"/>
        <a:ext cx="3019170" cy="1811502"/>
      </dsp:txXfrm>
    </dsp:sp>
    <dsp:sp modelId="{63309AE2-1F61-4E64-B48D-58DC4B3E3828}">
      <dsp:nvSpPr>
        <dsp:cNvPr id="0" name=""/>
        <dsp:cNvSpPr/>
      </dsp:nvSpPr>
      <dsp:spPr>
        <a:xfrm>
          <a:off x="1661318" y="2599190"/>
          <a:ext cx="3019170" cy="1811502"/>
        </a:xfrm>
        <a:prstGeom prst="rect">
          <a:avLst/>
        </a:prstGeom>
        <a:gradFill rotWithShape="0">
          <a:gsLst>
            <a:gs pos="0">
              <a:schemeClr val="accent4">
                <a:hueOff val="0"/>
                <a:satOff val="0"/>
                <a:lumOff val="0"/>
                <a:alphaOff val="0"/>
                <a:tint val="94000"/>
                <a:satMod val="103000"/>
                <a:lumMod val="102000"/>
              </a:schemeClr>
            </a:gs>
            <a:gs pos="50000">
              <a:schemeClr val="accent4">
                <a:hueOff val="0"/>
                <a:satOff val="0"/>
                <a:lumOff val="0"/>
                <a:alphaOff val="0"/>
                <a:shade val="100000"/>
                <a:satMod val="110000"/>
                <a:lumMod val="100000"/>
              </a:schemeClr>
            </a:gs>
            <a:gs pos="100000">
              <a:schemeClr val="accent4">
                <a:hueOff val="0"/>
                <a:satOff val="0"/>
                <a:lumOff val="0"/>
                <a:alphaOff val="0"/>
                <a:shade val="70000"/>
                <a:satMod val="120000"/>
                <a:lumMod val="99000"/>
              </a:schemeClr>
            </a:gs>
          </a:gsLst>
          <a:path path="circle">
            <a:fillToRect l="100000" t="100000" r="100000" b="100000"/>
          </a:path>
        </a:gradFill>
        <a:ln>
          <a:noFill/>
        </a:ln>
        <a:effectLst>
          <a:outerShdw blurRad="57150" dist="25400" dir="5400000" algn="ctr" rotWithShape="0">
            <a:srgbClr val="000000">
              <a:alpha val="20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b="0" kern="1200" baseline="0" dirty="0"/>
            <a:t>Wired technologies</a:t>
          </a:r>
        </a:p>
        <a:p>
          <a:pPr marL="0" lvl="0" indent="0" algn="l" defTabSz="311150">
            <a:lnSpc>
              <a:spcPct val="90000"/>
            </a:lnSpc>
            <a:spcBef>
              <a:spcPct val="0"/>
            </a:spcBef>
            <a:spcAft>
              <a:spcPct val="35000"/>
            </a:spcAft>
            <a:buNone/>
          </a:pPr>
          <a:r>
            <a:rPr lang="en-US" sz="700" b="0" i="0" kern="1200" dirty="0"/>
            <a:t>The DF60 Series is a 65A Max., wire-to-board connector for internal power supply. The positive lock and 5-point contact design provide high contact reliability. Finger protect type and key variations are also available for safe use.</a:t>
          </a:r>
          <a:endParaRPr lang="en-US" sz="700" kern="1200" dirty="0"/>
        </a:p>
      </dsp:txBody>
      <dsp:txXfrm>
        <a:off x="1661318" y="2599190"/>
        <a:ext cx="3019170" cy="181150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sv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4/20/2023</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4058033878"/>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4/20/2023</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977959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4/20/2023</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0109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4/20/2023</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565847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4/20/2023</a:t>
            </a:fld>
            <a:endParaRPr lang="en-US" dirty="0"/>
          </a:p>
        </p:txBody>
      </p:sp>
    </p:spTree>
    <p:extLst>
      <p:ext uri="{BB962C8B-B14F-4D97-AF65-F5344CB8AC3E}">
        <p14:creationId xmlns:p14="http://schemas.microsoft.com/office/powerpoint/2010/main" val="3205054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4/20/2023</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592106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4/20/2023</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23703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4/20/2023</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122499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4/20/2023</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54083146"/>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4/20/2023</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238391830"/>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4/20/2023</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954557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4/20/2023</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25030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hyperlink" Target="https://www.agvnetwork.com/automatic-forklift-agv" TargetMode="External"/><Relationship Id="rId5" Type="http://schemas.openxmlformats.org/officeDocument/2006/relationships/hyperlink" Target="https://www.agvnetwork.com/what-is-an-agv-tugger-train" TargetMode="Externa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8.png"/><Relationship Id="rId7" Type="http://schemas.openxmlformats.org/officeDocument/2006/relationships/diagramColors" Target="../diagrams/colors2.xml"/><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0.png"/><Relationship Id="rId7" Type="http://schemas.openxmlformats.org/officeDocument/2006/relationships/diagramColors" Target="../diagrams/colors3.xml"/><Relationship Id="rId2"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hyperlink" Target="https://www.daifuku.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3" name="Picture 2">
            <a:extLst>
              <a:ext uri="{FF2B5EF4-FFF2-40B4-BE49-F238E27FC236}">
                <a16:creationId xmlns:a16="http://schemas.microsoft.com/office/drawing/2014/main" id="{BE5D486A-18D7-4DAC-275B-906D69E32079}"/>
              </a:ext>
            </a:extLst>
          </p:cNvPr>
          <p:cNvPicPr>
            <a:picLocks noChangeAspect="1"/>
          </p:cNvPicPr>
          <p:nvPr/>
        </p:nvPicPr>
        <p:blipFill rotWithShape="1">
          <a:blip r:embed="rId2"/>
          <a:srcRect r="6" b="6248"/>
          <a:stretch/>
        </p:blipFill>
        <p:spPr>
          <a:xfrm>
            <a:off x="1524" y="10"/>
            <a:ext cx="12188952" cy="6857990"/>
          </a:xfrm>
          <a:prstGeom prst="rect">
            <a:avLst/>
          </a:prstGeom>
        </p:spPr>
      </p:pic>
      <p:grpSp>
        <p:nvGrpSpPr>
          <p:cNvPr id="11" name="Group 10">
            <a:extLst>
              <a:ext uri="{FF2B5EF4-FFF2-40B4-BE49-F238E27FC236}">
                <a16:creationId xmlns:a16="http://schemas.microsoft.com/office/drawing/2014/main" id="{FB8CE58F-407C-497E-B723-21FD8C6D35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09937" y="721297"/>
            <a:ext cx="5565913" cy="5415406"/>
            <a:chOff x="797792" y="912854"/>
            <a:chExt cx="5298208" cy="5032292"/>
          </a:xfrm>
        </p:grpSpPr>
        <p:sp>
          <p:nvSpPr>
            <p:cNvPr id="12" name="Freeform: Shape 11">
              <a:extLst>
                <a:ext uri="{FF2B5EF4-FFF2-40B4-BE49-F238E27FC236}">
                  <a16:creationId xmlns:a16="http://schemas.microsoft.com/office/drawing/2014/main" id="{1BE70332-ECAF-47BB-8C7B-BD049452F6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1439" y="1056388"/>
              <a:ext cx="4968823" cy="47480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716D9361-A35A-4DC8-AAB9-04FD2D6FEE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7792" y="912854"/>
              <a:ext cx="5298208" cy="503229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87FC31AD-FBB3-4219-A758-D6F7594A0A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3671" y="1232452"/>
              <a:ext cx="4715122" cy="443990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p:cNvSpPr>
            <a:spLocks noGrp="1"/>
          </p:cNvSpPr>
          <p:nvPr>
            <p:ph type="ctrTitle"/>
          </p:nvPr>
        </p:nvSpPr>
        <p:spPr>
          <a:xfrm>
            <a:off x="507902" y="1622176"/>
            <a:ext cx="6305853" cy="3250117"/>
          </a:xfrm>
        </p:spPr>
        <p:txBody>
          <a:bodyPr anchor="b">
            <a:normAutofit/>
          </a:bodyPr>
          <a:lstStyle/>
          <a:p>
            <a:pPr algn="ctr"/>
            <a:r>
              <a:rPr lang="en-US" sz="3600" dirty="0">
                <a:solidFill>
                  <a:schemeClr val="tx1">
                    <a:lumMod val="75000"/>
                    <a:lumOff val="25000"/>
                  </a:schemeClr>
                </a:solidFill>
              </a:rPr>
              <a:t>Automated Guided Vehicle (AGV) &amp; Autonomous Mobile Robot (AMR)</a:t>
            </a:r>
          </a:p>
        </p:txBody>
      </p:sp>
      <p:sp>
        <p:nvSpPr>
          <p:cNvPr id="4" name="TextBox 3">
            <a:extLst>
              <a:ext uri="{FF2B5EF4-FFF2-40B4-BE49-F238E27FC236}">
                <a16:creationId xmlns:a16="http://schemas.microsoft.com/office/drawing/2014/main" id="{3B4E1C55-8A51-4F0F-71F4-28ACED8D4EAC}"/>
              </a:ext>
            </a:extLst>
          </p:cNvPr>
          <p:cNvSpPr txBox="1"/>
          <p:nvPr/>
        </p:nvSpPr>
        <p:spPr>
          <a:xfrm>
            <a:off x="1469490" y="5587642"/>
            <a:ext cx="4382675" cy="369332"/>
          </a:xfrm>
          <a:prstGeom prst="rect">
            <a:avLst/>
          </a:prstGeom>
          <a:noFill/>
        </p:spPr>
        <p:txBody>
          <a:bodyPr wrap="none" rtlCol="0">
            <a:spAutoFit/>
          </a:bodyPr>
          <a:lstStyle/>
          <a:p>
            <a:r>
              <a:rPr lang="en-MY" dirty="0"/>
              <a:t>Amirul Iman bin </a:t>
            </a:r>
            <a:r>
              <a:rPr lang="en-MY" dirty="0" err="1"/>
              <a:t>Kamarudin</a:t>
            </a:r>
            <a:r>
              <a:rPr lang="en-MY" dirty="0"/>
              <a:t> 1916367</a:t>
            </a:r>
          </a:p>
        </p:txBody>
      </p:sp>
    </p:spTree>
    <p:extLst>
      <p:ext uri="{BB962C8B-B14F-4D97-AF65-F5344CB8AC3E}">
        <p14:creationId xmlns:p14="http://schemas.microsoft.com/office/powerpoint/2010/main" val="2819749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1" name="Rectangle 31">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3" name="Freeform: Shape 33">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5" name="Freeform: Shape 35">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48204"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7" name="Freeform: Shape 37">
            <a:extLst>
              <a:ext uri="{FF2B5EF4-FFF2-40B4-BE49-F238E27FC236}">
                <a16:creationId xmlns:a16="http://schemas.microsoft.com/office/drawing/2014/main" id="{AC4CE3C4-3600-4353-9FE1-B32D06BEF0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992518" y="442913"/>
            <a:ext cx="5103482" cy="1639888"/>
          </a:xfrm>
        </p:spPr>
        <p:txBody>
          <a:bodyPr anchor="b">
            <a:normAutofit/>
          </a:bodyPr>
          <a:lstStyle/>
          <a:p>
            <a:r>
              <a:rPr lang="en-US" dirty="0"/>
              <a:t>Healthcare</a:t>
            </a:r>
          </a:p>
        </p:txBody>
      </p:sp>
      <p:sp>
        <p:nvSpPr>
          <p:cNvPr id="3" name="Content Placeholder"/>
          <p:cNvSpPr>
            <a:spLocks noGrp="1"/>
          </p:cNvSpPr>
          <p:nvPr>
            <p:ph idx="1"/>
          </p:nvPr>
        </p:nvSpPr>
        <p:spPr>
          <a:xfrm>
            <a:off x="992518" y="2312988"/>
            <a:ext cx="5368525" cy="3651250"/>
          </a:xfrm>
        </p:spPr>
        <p:txBody>
          <a:bodyPr>
            <a:normAutofit/>
          </a:bodyPr>
          <a:lstStyle/>
          <a:p>
            <a:pPr>
              <a:lnSpc>
                <a:spcPct val="130000"/>
              </a:lnSpc>
              <a:buFont typeface="Arial" panose="020B0604020202020204" pitchFamily="34" charset="0"/>
              <a:buChar char="•"/>
            </a:pPr>
            <a:r>
              <a:rPr lang="en-US" sz="1400" b="0" i="0">
                <a:effectLst/>
                <a:latin typeface="arial" panose="020B0604020202020204" pitchFamily="34" charset="0"/>
              </a:rPr>
              <a:t>Meals from the kitchen to wards and the return of empty trays to the kitchen.</a:t>
            </a:r>
            <a:endParaRPr lang="en-US" sz="1400" b="0" i="0">
              <a:effectLst/>
              <a:latin typeface="Lato" panose="020B0604020202020204" pitchFamily="34" charset="0"/>
            </a:endParaRPr>
          </a:p>
          <a:p>
            <a:pPr>
              <a:lnSpc>
                <a:spcPct val="130000"/>
              </a:lnSpc>
              <a:buFont typeface="Arial" panose="020B0604020202020204" pitchFamily="34" charset="0"/>
              <a:buChar char="•"/>
            </a:pPr>
            <a:r>
              <a:rPr lang="en-US" sz="1400" b="0" i="0">
                <a:effectLst/>
                <a:latin typeface="arial" panose="020B0604020202020204" pitchFamily="34" charset="0"/>
              </a:rPr>
              <a:t>Waste bins and trolleys. Full and empties management.</a:t>
            </a:r>
            <a:endParaRPr lang="en-US" sz="1400" b="0" i="0">
              <a:effectLst/>
              <a:latin typeface="Lato" panose="020B0604020202020204" pitchFamily="34" charset="0"/>
            </a:endParaRPr>
          </a:p>
          <a:p>
            <a:pPr>
              <a:lnSpc>
                <a:spcPct val="130000"/>
              </a:lnSpc>
              <a:buFont typeface="Arial" panose="020B0604020202020204" pitchFamily="34" charset="0"/>
              <a:buChar char="•"/>
            </a:pPr>
            <a:r>
              <a:rPr lang="en-US" sz="1400" b="0" i="0">
                <a:effectLst/>
                <a:latin typeface="arial" panose="020B0604020202020204" pitchFamily="34" charset="0"/>
              </a:rPr>
              <a:t>Linen transportation (clean and soiled).</a:t>
            </a:r>
            <a:endParaRPr lang="en-US" sz="1400" b="0" i="0">
              <a:effectLst/>
              <a:latin typeface="Lato" panose="020B0604020202020204" pitchFamily="34" charset="0"/>
            </a:endParaRPr>
          </a:p>
          <a:p>
            <a:pPr>
              <a:lnSpc>
                <a:spcPct val="130000"/>
              </a:lnSpc>
              <a:buFont typeface="Arial" panose="020B0604020202020204" pitchFamily="34" charset="0"/>
              <a:buChar char="•"/>
            </a:pPr>
            <a:r>
              <a:rPr lang="en-US" sz="1400" b="0" i="0">
                <a:effectLst/>
                <a:latin typeface="arial" panose="020B0604020202020204" pitchFamily="34" charset="0"/>
              </a:rPr>
              <a:t>Deliver trolleys/carts for cleaning and activate cart-washing systems.</a:t>
            </a:r>
            <a:endParaRPr lang="en-US" sz="1400" b="0" i="0">
              <a:effectLst/>
              <a:latin typeface="Lato" panose="020B0604020202020204" pitchFamily="34" charset="0"/>
            </a:endParaRPr>
          </a:p>
          <a:p>
            <a:pPr>
              <a:lnSpc>
                <a:spcPct val="130000"/>
              </a:lnSpc>
              <a:buFont typeface="Arial" panose="020B0604020202020204" pitchFamily="34" charset="0"/>
              <a:buChar char="•"/>
            </a:pPr>
            <a:r>
              <a:rPr lang="en-US" sz="1400" b="0" i="0">
                <a:effectLst/>
                <a:latin typeface="arial" panose="020B0604020202020204" pitchFamily="34" charset="0"/>
              </a:rPr>
              <a:t>Sterile Supplies Transportation.</a:t>
            </a:r>
            <a:endParaRPr lang="en-US" sz="1400" b="0" i="0">
              <a:effectLst/>
              <a:latin typeface="Lato" panose="020B0604020202020204" pitchFamily="34" charset="0"/>
            </a:endParaRPr>
          </a:p>
          <a:p>
            <a:pPr>
              <a:lnSpc>
                <a:spcPct val="130000"/>
              </a:lnSpc>
              <a:buFont typeface="Arial" panose="020B0604020202020204" pitchFamily="34" charset="0"/>
              <a:buChar char="•"/>
            </a:pPr>
            <a:r>
              <a:rPr lang="en-US" sz="1400" b="0" i="0">
                <a:effectLst/>
                <a:latin typeface="arial" panose="020B0604020202020204" pitchFamily="34" charset="0"/>
              </a:rPr>
              <a:t>Drugs and other supplies in the hospital (wards, theaters, pharmacies, laboratories etc).</a:t>
            </a:r>
            <a:endParaRPr lang="en-US" sz="1400" b="0" i="0" dirty="0">
              <a:effectLst/>
              <a:latin typeface="Lato" panose="020B0604020202020204" pitchFamily="34" charset="0"/>
            </a:endParaRPr>
          </a:p>
        </p:txBody>
      </p:sp>
      <p:pic>
        <p:nvPicPr>
          <p:cNvPr id="5" name="Picture 4">
            <a:extLst>
              <a:ext uri="{FF2B5EF4-FFF2-40B4-BE49-F238E27FC236}">
                <a16:creationId xmlns:a16="http://schemas.microsoft.com/office/drawing/2014/main" id="{B551DDEB-C872-C97D-50B2-75BF014D0EF7}"/>
              </a:ext>
            </a:extLst>
          </p:cNvPr>
          <p:cNvPicPr>
            <a:picLocks noChangeAspect="1"/>
          </p:cNvPicPr>
          <p:nvPr/>
        </p:nvPicPr>
        <p:blipFill>
          <a:blip r:embed="rId2"/>
          <a:stretch>
            <a:fillRect/>
          </a:stretch>
        </p:blipFill>
        <p:spPr>
          <a:xfrm>
            <a:off x="8972506" y="964568"/>
            <a:ext cx="1519601" cy="2303565"/>
          </a:xfrm>
          <a:prstGeom prst="rect">
            <a:avLst/>
          </a:prstGeom>
        </p:spPr>
      </p:pic>
      <p:pic>
        <p:nvPicPr>
          <p:cNvPr id="4" name="Picture 3">
            <a:extLst>
              <a:ext uri="{FF2B5EF4-FFF2-40B4-BE49-F238E27FC236}">
                <a16:creationId xmlns:a16="http://schemas.microsoft.com/office/drawing/2014/main" id="{2CBECC27-ABFA-A4A5-39C4-BC309B70EEE8}"/>
              </a:ext>
            </a:extLst>
          </p:cNvPr>
          <p:cNvPicPr>
            <a:picLocks noChangeAspect="1"/>
          </p:cNvPicPr>
          <p:nvPr/>
        </p:nvPicPr>
        <p:blipFill>
          <a:blip r:embed="rId3"/>
          <a:stretch>
            <a:fillRect/>
          </a:stretch>
        </p:blipFill>
        <p:spPr>
          <a:xfrm>
            <a:off x="8557018" y="3589866"/>
            <a:ext cx="2350576" cy="2303565"/>
          </a:xfrm>
          <a:prstGeom prst="rect">
            <a:avLst/>
          </a:prstGeom>
        </p:spPr>
      </p:pic>
    </p:spTree>
    <p:extLst>
      <p:ext uri="{BB962C8B-B14F-4D97-AF65-F5344CB8AC3E}">
        <p14:creationId xmlns:p14="http://schemas.microsoft.com/office/powerpoint/2010/main" val="32188024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1180531" y="1346268"/>
            <a:ext cx="5274860" cy="3066706"/>
          </a:xfrm>
        </p:spPr>
        <p:txBody>
          <a:bodyPr anchor="b">
            <a:normAutofit/>
          </a:bodyPr>
          <a:lstStyle/>
          <a:p>
            <a:pPr>
              <a:lnSpc>
                <a:spcPct val="110000"/>
              </a:lnSpc>
            </a:pPr>
            <a:r>
              <a:rPr lang="en-US" dirty="0"/>
              <a:t>Main Components of the Robot</a:t>
            </a:r>
          </a:p>
        </p:txBody>
      </p:sp>
      <p:sp>
        <p:nvSpPr>
          <p:cNvPr id="11" name="Freeform: Shape 10">
            <a:extLst>
              <a:ext uri="{FF2B5EF4-FFF2-40B4-BE49-F238E27FC236}">
                <a16:creationId xmlns:a16="http://schemas.microsoft.com/office/drawing/2014/main" id="{C7D887A3-61AD-4674-BC53-8DFA8CF7B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479F0FB3-8461-462D-84A2-53106FBF4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53480"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11E3C311-4E8A-45D9-97BF-07F5FD346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88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descr="A robot illustration of a family">
            <a:extLst>
              <a:ext uri="{FF2B5EF4-FFF2-40B4-BE49-F238E27FC236}">
                <a16:creationId xmlns:a16="http://schemas.microsoft.com/office/drawing/2014/main" id="{7D2B8B1E-65BF-5CA0-7808-25F1D026A47A}"/>
              </a:ext>
            </a:extLst>
          </p:cNvPr>
          <p:cNvPicPr>
            <a:picLocks noChangeAspect="1"/>
          </p:cNvPicPr>
          <p:nvPr/>
        </p:nvPicPr>
        <p:blipFill rotWithShape="1">
          <a:blip r:embed="rId2"/>
          <a:srcRect l="14604" r="44351" b="-2"/>
          <a:stretch/>
        </p:blipFill>
        <p:spPr>
          <a:xfrm>
            <a:off x="7187979" y="10"/>
            <a:ext cx="5004021" cy="6857990"/>
          </a:xfrm>
          <a:custGeom>
            <a:avLst/>
            <a:gdLst/>
            <a:ahLst/>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Tree>
    <p:extLst>
      <p:ext uri="{BB962C8B-B14F-4D97-AF65-F5344CB8AC3E}">
        <p14:creationId xmlns:p14="http://schemas.microsoft.com/office/powerpoint/2010/main" val="39069998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25C67E4-84C1-451C-BD3B-ECB0DD93B4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6301382" y="620202"/>
            <a:ext cx="4917906" cy="1598211"/>
          </a:xfrm>
        </p:spPr>
        <p:txBody>
          <a:bodyPr anchor="b">
            <a:normAutofit/>
          </a:bodyPr>
          <a:lstStyle/>
          <a:p>
            <a:r>
              <a:rPr lang="en-US" dirty="0"/>
              <a:t>Body Design</a:t>
            </a:r>
          </a:p>
        </p:txBody>
      </p:sp>
      <p:sp>
        <p:nvSpPr>
          <p:cNvPr id="23" name="Freeform: Shape 22">
            <a:extLst>
              <a:ext uri="{FF2B5EF4-FFF2-40B4-BE49-F238E27FC236}">
                <a16:creationId xmlns:a16="http://schemas.microsoft.com/office/drawing/2014/main" id="{0F8B8F8F-2217-45E6-80A4-5A647BA754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16" y="3668578"/>
            <a:ext cx="3957664" cy="3189422"/>
          </a:xfrm>
          <a:custGeom>
            <a:avLst/>
            <a:gdLst>
              <a:gd name="connsiteX0" fmla="*/ 2048049 w 3957664"/>
              <a:gd name="connsiteY0" fmla="*/ 0 h 3189422"/>
              <a:gd name="connsiteX1" fmla="*/ 3496843 w 3957664"/>
              <a:gd name="connsiteY1" fmla="*/ 893975 h 3189422"/>
              <a:gd name="connsiteX2" fmla="*/ 3651243 w 3957664"/>
              <a:gd name="connsiteY2" fmla="*/ 1122679 h 3189422"/>
              <a:gd name="connsiteX3" fmla="*/ 3957664 w 3957664"/>
              <a:gd name="connsiteY3" fmla="*/ 1843225 h 3189422"/>
              <a:gd name="connsiteX4" fmla="*/ 3772520 w 3957664"/>
              <a:gd name="connsiteY4" fmla="*/ 2619224 h 3189422"/>
              <a:gd name="connsiteX5" fmla="*/ 3417035 w 3957664"/>
              <a:gd name="connsiteY5" fmla="*/ 3133103 h 3189422"/>
              <a:gd name="connsiteX6" fmla="*/ 3359909 w 3957664"/>
              <a:gd name="connsiteY6" fmla="*/ 3189422 h 3189422"/>
              <a:gd name="connsiteX7" fmla="*/ 355401 w 3957664"/>
              <a:gd name="connsiteY7" fmla="*/ 3189422 h 3189422"/>
              <a:gd name="connsiteX8" fmla="*/ 263882 w 3957664"/>
              <a:gd name="connsiteY8" fmla="*/ 3030079 h 3189422"/>
              <a:gd name="connsiteX9" fmla="*/ 0 w 3957664"/>
              <a:gd name="connsiteY9" fmla="*/ 1843225 h 3189422"/>
              <a:gd name="connsiteX10" fmla="*/ 205612 w 3957664"/>
              <a:gd name="connsiteY10" fmla="*/ 1230099 h 3189422"/>
              <a:gd name="connsiteX11" fmla="*/ 814378 w 3957664"/>
              <a:gd name="connsiteY11" fmla="*/ 659189 h 3189422"/>
              <a:gd name="connsiteX12" fmla="*/ 948225 w 3957664"/>
              <a:gd name="connsiteY12" fmla="*/ 549980 h 3189422"/>
              <a:gd name="connsiteX13" fmla="*/ 2048049 w 3957664"/>
              <a:gd name="connsiteY13" fmla="*/ 0 h 3189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7664" h="3189422">
                <a:moveTo>
                  <a:pt x="2048049" y="0"/>
                </a:moveTo>
                <a:cubicBezTo>
                  <a:pt x="2659874" y="0"/>
                  <a:pt x="3093177" y="267343"/>
                  <a:pt x="3496843" y="893975"/>
                </a:cubicBezTo>
                <a:cubicBezTo>
                  <a:pt x="3549668" y="975994"/>
                  <a:pt x="3601305" y="1050587"/>
                  <a:pt x="3651243" y="1122679"/>
                </a:cubicBezTo>
                <a:cubicBezTo>
                  <a:pt x="3858213" y="1421594"/>
                  <a:pt x="3957664" y="1577044"/>
                  <a:pt x="3957664" y="1843225"/>
                </a:cubicBezTo>
                <a:cubicBezTo>
                  <a:pt x="3957664" y="2107525"/>
                  <a:pt x="3895327" y="2368608"/>
                  <a:pt x="3772520" y="2619224"/>
                </a:cubicBezTo>
                <a:cubicBezTo>
                  <a:pt x="3682390" y="2803096"/>
                  <a:pt x="3563214" y="2975293"/>
                  <a:pt x="3417035" y="3133103"/>
                </a:cubicBezTo>
                <a:lnTo>
                  <a:pt x="3359909" y="3189422"/>
                </a:lnTo>
                <a:lnTo>
                  <a:pt x="355401" y="3189422"/>
                </a:lnTo>
                <a:lnTo>
                  <a:pt x="263882" y="3030079"/>
                </a:lnTo>
                <a:cubicBezTo>
                  <a:pt x="92200" y="2695464"/>
                  <a:pt x="0" y="2286098"/>
                  <a:pt x="0" y="1843225"/>
                </a:cubicBezTo>
                <a:cubicBezTo>
                  <a:pt x="0" y="1607633"/>
                  <a:pt x="63442" y="1418552"/>
                  <a:pt x="205612" y="1230099"/>
                </a:cubicBezTo>
                <a:cubicBezTo>
                  <a:pt x="354321" y="1032967"/>
                  <a:pt x="577768" y="851400"/>
                  <a:pt x="814378" y="659189"/>
                </a:cubicBezTo>
                <a:cubicBezTo>
                  <a:pt x="858032" y="623770"/>
                  <a:pt x="903129" y="587098"/>
                  <a:pt x="948225" y="549980"/>
                </a:cubicBezTo>
                <a:cubicBezTo>
                  <a:pt x="1351891" y="217791"/>
                  <a:pt x="1646508" y="0"/>
                  <a:pt x="2048049"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22965FE7-ADA9-41DA-910C-8C6C2602C8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2943938" cy="3856970"/>
          </a:xfrm>
          <a:custGeom>
            <a:avLst/>
            <a:gdLst>
              <a:gd name="connsiteX0" fmla="*/ 0 w 2943938"/>
              <a:gd name="connsiteY0" fmla="*/ 0 h 3856970"/>
              <a:gd name="connsiteX1" fmla="*/ 2330196 w 2943938"/>
              <a:gd name="connsiteY1" fmla="*/ 0 h 3856970"/>
              <a:gd name="connsiteX2" fmla="*/ 2432846 w 2943938"/>
              <a:gd name="connsiteY2" fmla="*/ 201819 h 3856970"/>
              <a:gd name="connsiteX3" fmla="*/ 2529757 w 2943938"/>
              <a:gd name="connsiteY3" fmla="*/ 393271 h 3856970"/>
              <a:gd name="connsiteX4" fmla="*/ 2920427 w 2943938"/>
              <a:gd name="connsiteY4" fmla="*/ 1886722 h 3856970"/>
              <a:gd name="connsiteX5" fmla="*/ 1545251 w 2943938"/>
              <a:gd name="connsiteY5" fmla="*/ 3482689 h 3856970"/>
              <a:gd name="connsiteX6" fmla="*/ 1242892 w 2943938"/>
              <a:gd name="connsiteY6" fmla="*/ 3622158 h 3856970"/>
              <a:gd name="connsiteX7" fmla="*/ 331469 w 2943938"/>
              <a:gd name="connsiteY7" fmla="*/ 3837762 h 3856970"/>
              <a:gd name="connsiteX8" fmla="*/ 103513 w 2943938"/>
              <a:gd name="connsiteY8" fmla="*/ 3777951 h 3856970"/>
              <a:gd name="connsiteX9" fmla="*/ 0 w 2943938"/>
              <a:gd name="connsiteY9" fmla="*/ 3736526 h 3856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3938" h="3856970">
                <a:moveTo>
                  <a:pt x="0" y="0"/>
                </a:moveTo>
                <a:lnTo>
                  <a:pt x="2330196" y="0"/>
                </a:lnTo>
                <a:lnTo>
                  <a:pt x="2432846" y="201819"/>
                </a:lnTo>
                <a:cubicBezTo>
                  <a:pt x="2464222" y="264214"/>
                  <a:pt x="2496729" y="328691"/>
                  <a:pt x="2529757" y="393271"/>
                </a:cubicBezTo>
                <a:cubicBezTo>
                  <a:pt x="2825326" y="971312"/>
                  <a:pt x="3012255" y="1387540"/>
                  <a:pt x="2920427" y="1886722"/>
                </a:cubicBezTo>
                <a:cubicBezTo>
                  <a:pt x="2780510" y="2647319"/>
                  <a:pt x="2369254" y="3124645"/>
                  <a:pt x="1545251" y="3482689"/>
                </a:cubicBezTo>
                <a:cubicBezTo>
                  <a:pt x="1437401" y="3529541"/>
                  <a:pt x="1338491" y="3576618"/>
                  <a:pt x="1242892" y="3622158"/>
                </a:cubicBezTo>
                <a:cubicBezTo>
                  <a:pt x="846531" y="3810872"/>
                  <a:pt x="642275" y="3898836"/>
                  <a:pt x="331469" y="3837762"/>
                </a:cubicBezTo>
                <a:cubicBezTo>
                  <a:pt x="254316" y="3822602"/>
                  <a:pt x="178289" y="3802644"/>
                  <a:pt x="103513" y="3777951"/>
                </a:cubicBezTo>
                <a:lnTo>
                  <a:pt x="0" y="3736526"/>
                </a:ln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975AEE9A-8919-44D6-8AE6-E0BE4221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1"/>
            <a:ext cx="2623694" cy="3356093"/>
          </a:xfrm>
          <a:custGeom>
            <a:avLst/>
            <a:gdLst>
              <a:gd name="connsiteX0" fmla="*/ 0 w 2623694"/>
              <a:gd name="connsiteY0" fmla="*/ 0 h 3356093"/>
              <a:gd name="connsiteX1" fmla="*/ 1963100 w 2623694"/>
              <a:gd name="connsiteY1" fmla="*/ 0 h 3356093"/>
              <a:gd name="connsiteX2" fmla="*/ 1971450 w 2623694"/>
              <a:gd name="connsiteY2" fmla="*/ 12938 h 3356093"/>
              <a:gd name="connsiteX3" fmla="*/ 2187660 w 2623694"/>
              <a:gd name="connsiteY3" fmla="*/ 405191 h 3356093"/>
              <a:gd name="connsiteX4" fmla="*/ 2270165 w 2623694"/>
              <a:gd name="connsiteY4" fmla="*/ 560198 h 3356093"/>
              <a:gd name="connsiteX5" fmla="*/ 2604330 w 2623694"/>
              <a:gd name="connsiteY5" fmla="*/ 1768541 h 3356093"/>
              <a:gd name="connsiteX6" fmla="*/ 1442984 w 2623694"/>
              <a:gd name="connsiteY6" fmla="*/ 3055795 h 3356093"/>
              <a:gd name="connsiteX7" fmla="*/ 1187181 w 2623694"/>
              <a:gd name="connsiteY7" fmla="*/ 3167876 h 3356093"/>
              <a:gd name="connsiteX8" fmla="*/ 415643 w 2623694"/>
              <a:gd name="connsiteY8" fmla="*/ 3340141 h 3356093"/>
              <a:gd name="connsiteX9" fmla="*/ 35506 w 2623694"/>
              <a:gd name="connsiteY9" fmla="*/ 3219446 h 3356093"/>
              <a:gd name="connsiteX10" fmla="*/ 0 w 2623694"/>
              <a:gd name="connsiteY10" fmla="*/ 3200809 h 335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23694" h="3356093">
                <a:moveTo>
                  <a:pt x="0" y="0"/>
                </a:moveTo>
                <a:lnTo>
                  <a:pt x="1963100" y="0"/>
                </a:lnTo>
                <a:lnTo>
                  <a:pt x="1971450" y="12938"/>
                </a:lnTo>
                <a:cubicBezTo>
                  <a:pt x="2044657" y="135139"/>
                  <a:pt x="2115157" y="268262"/>
                  <a:pt x="2187660" y="405191"/>
                </a:cubicBezTo>
                <a:cubicBezTo>
                  <a:pt x="2214373" y="455709"/>
                  <a:pt x="2242048" y="507912"/>
                  <a:pt x="2270165" y="560198"/>
                </a:cubicBezTo>
                <a:cubicBezTo>
                  <a:pt x="2521781" y="1028213"/>
                  <a:pt x="2681023" y="1365157"/>
                  <a:pt x="2604330" y="1768541"/>
                </a:cubicBezTo>
                <a:cubicBezTo>
                  <a:pt x="2487472" y="2383175"/>
                  <a:pt x="2140165" y="2768170"/>
                  <a:pt x="1442984" y="3055795"/>
                </a:cubicBezTo>
                <a:cubicBezTo>
                  <a:pt x="1351733" y="3093432"/>
                  <a:pt x="1268057" y="3131272"/>
                  <a:pt x="1187181" y="3167876"/>
                </a:cubicBezTo>
                <a:cubicBezTo>
                  <a:pt x="851859" y="3319560"/>
                  <a:pt x="679039" y="3390221"/>
                  <a:pt x="415643" y="3340141"/>
                </a:cubicBezTo>
                <a:cubicBezTo>
                  <a:pt x="284874" y="3315279"/>
                  <a:pt x="157878" y="3274912"/>
                  <a:pt x="35506" y="3219446"/>
                </a:cubicBezTo>
                <a:lnTo>
                  <a:pt x="0" y="3200809"/>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9" name="Freeform: Shape 28">
            <a:extLst>
              <a:ext uri="{FF2B5EF4-FFF2-40B4-BE49-F238E27FC236}">
                <a16:creationId xmlns:a16="http://schemas.microsoft.com/office/drawing/2014/main" id="{58D256AA-C8BE-4F76-AC46-0394FB4827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2803183" cy="3571826"/>
          </a:xfrm>
          <a:custGeom>
            <a:avLst/>
            <a:gdLst>
              <a:gd name="connsiteX0" fmla="*/ 0 w 2803183"/>
              <a:gd name="connsiteY0" fmla="*/ 0 h 3571826"/>
              <a:gd name="connsiteX1" fmla="*/ 2204260 w 2803183"/>
              <a:gd name="connsiteY1" fmla="*/ 0 h 3571826"/>
              <a:gd name="connsiteX2" fmla="*/ 2219596 w 2803183"/>
              <a:gd name="connsiteY2" fmla="*/ 27890 h 3571826"/>
              <a:gd name="connsiteX3" fmla="*/ 2335863 w 2803183"/>
              <a:gd name="connsiteY3" fmla="*/ 252934 h 3571826"/>
              <a:gd name="connsiteX4" fmla="*/ 2424807 w 2803183"/>
              <a:gd name="connsiteY4" fmla="*/ 425928 h 3571826"/>
              <a:gd name="connsiteX5" fmla="*/ 2780331 w 2803183"/>
              <a:gd name="connsiteY5" fmla="*/ 1776962 h 3571826"/>
              <a:gd name="connsiteX6" fmla="*/ 1500120 w 2803183"/>
              <a:gd name="connsiteY6" fmla="*/ 3228411 h 3571826"/>
              <a:gd name="connsiteX7" fmla="*/ 1219529 w 2803183"/>
              <a:gd name="connsiteY7" fmla="*/ 3356030 h 3571826"/>
              <a:gd name="connsiteX8" fmla="*/ 374577 w 2803183"/>
              <a:gd name="connsiteY8" fmla="*/ 3555218 h 3571826"/>
              <a:gd name="connsiteX9" fmla="*/ 163724 w 2803183"/>
              <a:gd name="connsiteY9" fmla="*/ 3502019 h 3571826"/>
              <a:gd name="connsiteX10" fmla="*/ 0 w 2803183"/>
              <a:gd name="connsiteY10" fmla="*/ 3438577 h 357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3183" h="3571826">
                <a:moveTo>
                  <a:pt x="0" y="0"/>
                </a:moveTo>
                <a:lnTo>
                  <a:pt x="2204260" y="0"/>
                </a:lnTo>
                <a:lnTo>
                  <a:pt x="2219596" y="27890"/>
                </a:lnTo>
                <a:cubicBezTo>
                  <a:pt x="2258246" y="101175"/>
                  <a:pt x="2296785" y="176523"/>
                  <a:pt x="2335863" y="252934"/>
                </a:cubicBezTo>
                <a:cubicBezTo>
                  <a:pt x="2364658" y="309314"/>
                  <a:pt x="2394491" y="367575"/>
                  <a:pt x="2424807" y="425928"/>
                </a:cubicBezTo>
                <a:cubicBezTo>
                  <a:pt x="2696101" y="948228"/>
                  <a:pt x="2867464" y="1324430"/>
                  <a:pt x="2780331" y="1776962"/>
                </a:cubicBezTo>
                <a:cubicBezTo>
                  <a:pt x="2647567" y="2466479"/>
                  <a:pt x="2264711" y="2900581"/>
                  <a:pt x="1500120" y="3228411"/>
                </a:cubicBezTo>
                <a:cubicBezTo>
                  <a:pt x="1400046" y="3271308"/>
                  <a:pt x="1308251" y="3314372"/>
                  <a:pt x="1219529" y="3356030"/>
                </a:cubicBezTo>
                <a:cubicBezTo>
                  <a:pt x="851676" y="3528655"/>
                  <a:pt x="662152" y="3609205"/>
                  <a:pt x="374577" y="3555218"/>
                </a:cubicBezTo>
                <a:cubicBezTo>
                  <a:pt x="303192" y="3541816"/>
                  <a:pt x="232869" y="3524065"/>
                  <a:pt x="163724" y="3502019"/>
                </a:cubicBezTo>
                <a:lnTo>
                  <a:pt x="0" y="3438577"/>
                </a:ln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a:extLst>
              <a:ext uri="{FF2B5EF4-FFF2-40B4-BE49-F238E27FC236}">
                <a16:creationId xmlns:a16="http://schemas.microsoft.com/office/drawing/2014/main" id="{4C0FDEDB-46E1-47AA-6028-4DD5FADCC554}"/>
              </a:ext>
            </a:extLst>
          </p:cNvPr>
          <p:cNvPicPr>
            <a:picLocks noChangeAspect="1"/>
          </p:cNvPicPr>
          <p:nvPr/>
        </p:nvPicPr>
        <p:blipFill rotWithShape="1">
          <a:blip r:embed="rId2"/>
          <a:srcRect l="36002" r="12261" b="-2"/>
          <a:stretch/>
        </p:blipFill>
        <p:spPr>
          <a:xfrm>
            <a:off x="153" y="1"/>
            <a:ext cx="2424997" cy="3124865"/>
          </a:xfrm>
          <a:custGeom>
            <a:avLst/>
            <a:gdLst/>
            <a:ahLst/>
            <a:cxnLst/>
            <a:rect l="l" t="t" r="r" b="b"/>
            <a:pathLst>
              <a:path w="2424997" h="3124865">
                <a:moveTo>
                  <a:pt x="0" y="0"/>
                </a:moveTo>
                <a:lnTo>
                  <a:pt x="1724737" y="0"/>
                </a:lnTo>
                <a:lnTo>
                  <a:pt x="1747203" y="28350"/>
                </a:lnTo>
                <a:cubicBezTo>
                  <a:pt x="1849704" y="172946"/>
                  <a:pt x="1942108" y="346224"/>
                  <a:pt x="2038508" y="527042"/>
                </a:cubicBezTo>
                <a:cubicBezTo>
                  <a:pt x="2062183" y="571517"/>
                  <a:pt x="2086714" y="617474"/>
                  <a:pt x="2111635" y="663503"/>
                </a:cubicBezTo>
                <a:cubicBezTo>
                  <a:pt x="2334664" y="1075517"/>
                  <a:pt x="2475813" y="1372148"/>
                  <a:pt x="2407832" y="1727267"/>
                </a:cubicBezTo>
                <a:cubicBezTo>
                  <a:pt x="2304253" y="2268357"/>
                  <a:pt x="1996405" y="2607287"/>
                  <a:pt x="1378437" y="2860499"/>
                </a:cubicBezTo>
                <a:cubicBezTo>
                  <a:pt x="1297555" y="2893630"/>
                  <a:pt x="1223386" y="2926944"/>
                  <a:pt x="1151698" y="2959167"/>
                </a:cubicBezTo>
                <a:cubicBezTo>
                  <a:pt x="854475" y="3092702"/>
                  <a:pt x="701291" y="3154909"/>
                  <a:pt x="467819" y="3110822"/>
                </a:cubicBezTo>
                <a:cubicBezTo>
                  <a:pt x="351909" y="3088935"/>
                  <a:pt x="239342" y="3053398"/>
                  <a:pt x="130874" y="3004568"/>
                </a:cubicBezTo>
                <a:lnTo>
                  <a:pt x="0" y="2936339"/>
                </a:lnTo>
                <a:close/>
              </a:path>
            </a:pathLst>
          </a:custGeom>
        </p:spPr>
      </p:pic>
      <p:sp>
        <p:nvSpPr>
          <p:cNvPr id="31" name="Freeform: Shape 30">
            <a:extLst>
              <a:ext uri="{FF2B5EF4-FFF2-40B4-BE49-F238E27FC236}">
                <a16:creationId xmlns:a16="http://schemas.microsoft.com/office/drawing/2014/main" id="{6AA1D337-A367-43A9-9840-1170E84B5D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3545" y="985363"/>
            <a:ext cx="2825510" cy="2688140"/>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3" name="Freeform: Shape 32">
            <a:extLst>
              <a:ext uri="{FF2B5EF4-FFF2-40B4-BE49-F238E27FC236}">
                <a16:creationId xmlns:a16="http://schemas.microsoft.com/office/drawing/2014/main" id="{E278376F-CAC3-43B2-B3BB-316716BCA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07418" y="885195"/>
            <a:ext cx="3040473" cy="2903550"/>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5" name="Freeform: Shape 34">
            <a:extLst>
              <a:ext uri="{FF2B5EF4-FFF2-40B4-BE49-F238E27FC236}">
                <a16:creationId xmlns:a16="http://schemas.microsoft.com/office/drawing/2014/main" id="{1E6DB596-F566-469D-8F71-C9D1A0169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16911" y="1112823"/>
            <a:ext cx="2578595" cy="2401654"/>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7" name="Picture 6">
            <a:extLst>
              <a:ext uri="{FF2B5EF4-FFF2-40B4-BE49-F238E27FC236}">
                <a16:creationId xmlns:a16="http://schemas.microsoft.com/office/drawing/2014/main" id="{2D48C810-042C-02BA-9611-E42A314BD534}"/>
              </a:ext>
            </a:extLst>
          </p:cNvPr>
          <p:cNvPicPr>
            <a:picLocks noChangeAspect="1"/>
          </p:cNvPicPr>
          <p:nvPr/>
        </p:nvPicPr>
        <p:blipFill rotWithShape="1">
          <a:blip r:embed="rId3"/>
          <a:srcRect l="19306" r="11887" b="-4"/>
          <a:stretch/>
        </p:blipFill>
        <p:spPr>
          <a:xfrm>
            <a:off x="3297583" y="1264704"/>
            <a:ext cx="2233692" cy="2164296"/>
          </a:xfrm>
          <a:custGeom>
            <a:avLst/>
            <a:gdLst/>
            <a:ahLst/>
            <a:cxnLst/>
            <a:rect l="l" t="t" r="r" b="b"/>
            <a:pathLst>
              <a:path w="2219115" h="2091536">
                <a:moveTo>
                  <a:pt x="1123250" y="113"/>
                </a:moveTo>
                <a:cubicBezTo>
                  <a:pt x="1162835" y="-417"/>
                  <a:pt x="1202692" y="931"/>
                  <a:pt x="1242753" y="4165"/>
                </a:cubicBezTo>
                <a:cubicBezTo>
                  <a:pt x="1400280" y="16857"/>
                  <a:pt x="1555885" y="59731"/>
                  <a:pt x="1692767" y="128244"/>
                </a:cubicBezTo>
                <a:cubicBezTo>
                  <a:pt x="1763097" y="163382"/>
                  <a:pt x="1827621" y="204409"/>
                  <a:pt x="1885920" y="250983"/>
                </a:cubicBezTo>
                <a:cubicBezTo>
                  <a:pt x="1944220" y="297555"/>
                  <a:pt x="1996295" y="349675"/>
                  <a:pt x="2041727" y="406995"/>
                </a:cubicBezTo>
                <a:cubicBezTo>
                  <a:pt x="2127422" y="515108"/>
                  <a:pt x="2182717" y="635417"/>
                  <a:pt x="2206183" y="764569"/>
                </a:cubicBezTo>
                <a:cubicBezTo>
                  <a:pt x="2228138" y="885638"/>
                  <a:pt x="2222113" y="1014310"/>
                  <a:pt x="2188309" y="1146989"/>
                </a:cubicBezTo>
                <a:cubicBezTo>
                  <a:pt x="2136448" y="1350403"/>
                  <a:pt x="2020208" y="1557505"/>
                  <a:pt x="1853857" y="1746724"/>
                </a:cubicBezTo>
                <a:cubicBezTo>
                  <a:pt x="1798405" y="1809798"/>
                  <a:pt x="1737388" y="1870884"/>
                  <a:pt x="1671330" y="1929184"/>
                </a:cubicBezTo>
                <a:cubicBezTo>
                  <a:pt x="1565908" y="2022225"/>
                  <a:pt x="1460408" y="2070538"/>
                  <a:pt x="1329262" y="2085897"/>
                </a:cubicBezTo>
                <a:cubicBezTo>
                  <a:pt x="1192079" y="2101964"/>
                  <a:pt x="1037248" y="2080835"/>
                  <a:pt x="873321" y="2058440"/>
                </a:cubicBezTo>
                <a:cubicBezTo>
                  <a:pt x="843096" y="2054290"/>
                  <a:pt x="811835" y="2050037"/>
                  <a:pt x="780376" y="2045960"/>
                </a:cubicBezTo>
                <a:cubicBezTo>
                  <a:pt x="498799" y="2009440"/>
                  <a:pt x="304323" y="1973045"/>
                  <a:pt x="172091" y="1806217"/>
                </a:cubicBezTo>
                <a:cubicBezTo>
                  <a:pt x="-29390" y="1552025"/>
                  <a:pt x="-52452" y="1266421"/>
                  <a:pt x="95017" y="851239"/>
                </a:cubicBezTo>
                <a:cubicBezTo>
                  <a:pt x="114322" y="796902"/>
                  <a:pt x="130696" y="745990"/>
                  <a:pt x="146511" y="696772"/>
                </a:cubicBezTo>
                <a:cubicBezTo>
                  <a:pt x="212110" y="492733"/>
                  <a:pt x="248919" y="390023"/>
                  <a:pt x="368028" y="284902"/>
                </a:cubicBezTo>
                <a:cubicBezTo>
                  <a:pt x="486295" y="180524"/>
                  <a:pt x="623652" y="103315"/>
                  <a:pt x="776238" y="55364"/>
                </a:cubicBezTo>
                <a:cubicBezTo>
                  <a:pt x="888197" y="20194"/>
                  <a:pt x="1004496" y="1703"/>
                  <a:pt x="1123250" y="113"/>
                </a:cubicBezTo>
                <a:close/>
              </a:path>
            </a:pathLst>
          </a:custGeom>
        </p:spPr>
      </p:pic>
      <p:sp>
        <p:nvSpPr>
          <p:cNvPr id="37" name="Freeform: Shape 36">
            <a:extLst>
              <a:ext uri="{FF2B5EF4-FFF2-40B4-BE49-F238E27FC236}">
                <a16:creationId xmlns:a16="http://schemas.microsoft.com/office/drawing/2014/main" id="{0DEDFD66-844D-4995-AA17-C71DDE764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989" y="3752062"/>
            <a:ext cx="3779450" cy="3105939"/>
          </a:xfrm>
          <a:custGeom>
            <a:avLst/>
            <a:gdLst>
              <a:gd name="connsiteX0" fmla="*/ 1955825 w 3779450"/>
              <a:gd name="connsiteY0" fmla="*/ 0 h 3105939"/>
              <a:gd name="connsiteX1" fmla="*/ 3339380 w 3779450"/>
              <a:gd name="connsiteY1" fmla="*/ 843766 h 3105939"/>
              <a:gd name="connsiteX2" fmla="*/ 3486827 w 3779450"/>
              <a:gd name="connsiteY2" fmla="*/ 1059625 h 3105939"/>
              <a:gd name="connsiteX3" fmla="*/ 3779450 w 3779450"/>
              <a:gd name="connsiteY3" fmla="*/ 1739702 h 3105939"/>
              <a:gd name="connsiteX4" fmla="*/ 3602643 w 3779450"/>
              <a:gd name="connsiteY4" fmla="*/ 2472118 h 3105939"/>
              <a:gd name="connsiteX5" fmla="*/ 3115045 w 3779450"/>
              <a:gd name="connsiteY5" fmla="*/ 3101460 h 3105939"/>
              <a:gd name="connsiteX6" fmla="*/ 3109550 w 3779450"/>
              <a:gd name="connsiteY6" fmla="*/ 3105939 h 3105939"/>
              <a:gd name="connsiteX7" fmla="*/ 408379 w 3779450"/>
              <a:gd name="connsiteY7" fmla="*/ 3105939 h 3105939"/>
              <a:gd name="connsiteX8" fmla="*/ 340244 w 3779450"/>
              <a:gd name="connsiteY8" fmla="*/ 3011749 h 3105939"/>
              <a:gd name="connsiteX9" fmla="*/ 0 w 3779450"/>
              <a:gd name="connsiteY9" fmla="*/ 1739702 h 3105939"/>
              <a:gd name="connsiteX10" fmla="*/ 196353 w 3779450"/>
              <a:gd name="connsiteY10" fmla="*/ 1161012 h 3105939"/>
              <a:gd name="connsiteX11" fmla="*/ 777707 w 3779450"/>
              <a:gd name="connsiteY11" fmla="*/ 622167 h 3105939"/>
              <a:gd name="connsiteX12" fmla="*/ 905527 w 3779450"/>
              <a:gd name="connsiteY12" fmla="*/ 519091 h 3105939"/>
              <a:gd name="connsiteX13" fmla="*/ 1955825 w 3779450"/>
              <a:gd name="connsiteY13" fmla="*/ 0 h 3105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79450" h="3105939">
                <a:moveTo>
                  <a:pt x="1955825" y="0"/>
                </a:moveTo>
                <a:cubicBezTo>
                  <a:pt x="2540099" y="0"/>
                  <a:pt x="2953891" y="252328"/>
                  <a:pt x="3339380" y="843766"/>
                </a:cubicBezTo>
                <a:cubicBezTo>
                  <a:pt x="3389826" y="921178"/>
                  <a:pt x="3439138" y="991582"/>
                  <a:pt x="3486827" y="1059625"/>
                </a:cubicBezTo>
                <a:cubicBezTo>
                  <a:pt x="3684478" y="1341752"/>
                  <a:pt x="3779450" y="1488471"/>
                  <a:pt x="3779450" y="1739702"/>
                </a:cubicBezTo>
                <a:cubicBezTo>
                  <a:pt x="3779450" y="1989158"/>
                  <a:pt x="3719920" y="2235578"/>
                  <a:pt x="3602643" y="2472118"/>
                </a:cubicBezTo>
                <a:cubicBezTo>
                  <a:pt x="3487881" y="2703511"/>
                  <a:pt x="3323808" y="2915316"/>
                  <a:pt x="3115045" y="3101460"/>
                </a:cubicBezTo>
                <a:lnTo>
                  <a:pt x="3109550" y="3105939"/>
                </a:lnTo>
                <a:lnTo>
                  <a:pt x="408379" y="3105939"/>
                </a:lnTo>
                <a:lnTo>
                  <a:pt x="340244" y="3011749"/>
                </a:lnTo>
                <a:cubicBezTo>
                  <a:pt x="119844" y="2671989"/>
                  <a:pt x="0" y="2227368"/>
                  <a:pt x="0" y="1739702"/>
                </a:cubicBezTo>
                <a:cubicBezTo>
                  <a:pt x="0" y="1517342"/>
                  <a:pt x="60585" y="1338881"/>
                  <a:pt x="196353" y="1161012"/>
                </a:cubicBezTo>
                <a:cubicBezTo>
                  <a:pt x="338366" y="974951"/>
                  <a:pt x="551751" y="803582"/>
                  <a:pt x="777707" y="622167"/>
                </a:cubicBezTo>
                <a:cubicBezTo>
                  <a:pt x="819395" y="588736"/>
                  <a:pt x="862461" y="554124"/>
                  <a:pt x="905527" y="519091"/>
                </a:cubicBezTo>
                <a:cubicBezTo>
                  <a:pt x="1291015" y="205559"/>
                  <a:pt x="1572365" y="0"/>
                  <a:pt x="1955825" y="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9" name="Freeform: Shape 38">
            <a:extLst>
              <a:ext uri="{FF2B5EF4-FFF2-40B4-BE49-F238E27FC236}">
                <a16:creationId xmlns:a16="http://schemas.microsoft.com/office/drawing/2014/main" id="{068B0AB6-581C-48A6-B326-FBB06170B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132" y="3468746"/>
            <a:ext cx="4246072" cy="3389255"/>
          </a:xfrm>
          <a:custGeom>
            <a:avLst/>
            <a:gdLst>
              <a:gd name="connsiteX0" fmla="*/ 2197297 w 4246072"/>
              <a:gd name="connsiteY0" fmla="*/ 0 h 3389255"/>
              <a:gd name="connsiteX1" fmla="*/ 3751669 w 4246072"/>
              <a:gd name="connsiteY1" fmla="*/ 961057 h 3389255"/>
              <a:gd name="connsiteX2" fmla="*/ 3917321 w 4246072"/>
              <a:gd name="connsiteY2" fmla="*/ 1206923 h 3389255"/>
              <a:gd name="connsiteX3" fmla="*/ 4246072 w 4246072"/>
              <a:gd name="connsiteY3" fmla="*/ 1981537 h 3389255"/>
              <a:gd name="connsiteX4" fmla="*/ 4047436 w 4246072"/>
              <a:gd name="connsiteY4" fmla="*/ 2815766 h 3389255"/>
              <a:gd name="connsiteX5" fmla="*/ 3666046 w 4246072"/>
              <a:gd name="connsiteY5" fmla="*/ 3368206 h 3389255"/>
              <a:gd name="connsiteX6" fmla="*/ 3644738 w 4246072"/>
              <a:gd name="connsiteY6" fmla="*/ 3389255 h 3389255"/>
              <a:gd name="connsiteX7" fmla="*/ 358661 w 4246072"/>
              <a:gd name="connsiteY7" fmla="*/ 3389255 h 3389255"/>
              <a:gd name="connsiteX8" fmla="*/ 283112 w 4246072"/>
              <a:gd name="connsiteY8" fmla="*/ 3257451 h 3389255"/>
              <a:gd name="connsiteX9" fmla="*/ 0 w 4246072"/>
              <a:gd name="connsiteY9" fmla="*/ 1981537 h 3389255"/>
              <a:gd name="connsiteX10" fmla="*/ 220595 w 4246072"/>
              <a:gd name="connsiteY10" fmla="*/ 1322403 h 3389255"/>
              <a:gd name="connsiteX11" fmla="*/ 873725 w 4246072"/>
              <a:gd name="connsiteY11" fmla="*/ 708654 h 3389255"/>
              <a:gd name="connsiteX12" fmla="*/ 1017325 w 4246072"/>
              <a:gd name="connsiteY12" fmla="*/ 591249 h 3389255"/>
              <a:gd name="connsiteX13" fmla="*/ 2197297 w 4246072"/>
              <a:gd name="connsiteY13" fmla="*/ 0 h 3389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6072" h="3389255">
                <a:moveTo>
                  <a:pt x="2197297" y="0"/>
                </a:moveTo>
                <a:cubicBezTo>
                  <a:pt x="2853708" y="0"/>
                  <a:pt x="3318587" y="287404"/>
                  <a:pt x="3751669" y="961057"/>
                </a:cubicBezTo>
                <a:cubicBezTo>
                  <a:pt x="3808344" y="1049230"/>
                  <a:pt x="3863744" y="1129422"/>
                  <a:pt x="3917321" y="1206923"/>
                </a:cubicBezTo>
                <a:cubicBezTo>
                  <a:pt x="4139374" y="1528268"/>
                  <a:pt x="4246072" y="1695383"/>
                  <a:pt x="4246072" y="1981537"/>
                </a:cubicBezTo>
                <a:cubicBezTo>
                  <a:pt x="4246072" y="2265670"/>
                  <a:pt x="4179193" y="2546344"/>
                  <a:pt x="4047436" y="2815766"/>
                </a:cubicBezTo>
                <a:cubicBezTo>
                  <a:pt x="3950738" y="3013435"/>
                  <a:pt x="3822878" y="3198554"/>
                  <a:pt x="3666046" y="3368206"/>
                </a:cubicBezTo>
                <a:lnTo>
                  <a:pt x="3644738" y="3389255"/>
                </a:lnTo>
                <a:lnTo>
                  <a:pt x="358661" y="3389255"/>
                </a:lnTo>
                <a:lnTo>
                  <a:pt x="283112" y="3257451"/>
                </a:lnTo>
                <a:cubicBezTo>
                  <a:pt x="98919" y="2897727"/>
                  <a:pt x="0" y="2457642"/>
                  <a:pt x="0" y="1981537"/>
                </a:cubicBezTo>
                <a:cubicBezTo>
                  <a:pt x="0" y="1728267"/>
                  <a:pt x="68065" y="1524998"/>
                  <a:pt x="220595" y="1322403"/>
                </a:cubicBezTo>
                <a:cubicBezTo>
                  <a:pt x="380142" y="1110479"/>
                  <a:pt x="619873" y="915287"/>
                  <a:pt x="873725" y="708654"/>
                </a:cubicBezTo>
                <a:cubicBezTo>
                  <a:pt x="920559" y="670576"/>
                  <a:pt x="968943" y="631153"/>
                  <a:pt x="1017325" y="591249"/>
                </a:cubicBezTo>
                <a:cubicBezTo>
                  <a:pt x="1450408" y="234134"/>
                  <a:pt x="1766494" y="0"/>
                  <a:pt x="2197297"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a:extLst>
              <a:ext uri="{FF2B5EF4-FFF2-40B4-BE49-F238E27FC236}">
                <a16:creationId xmlns:a16="http://schemas.microsoft.com/office/drawing/2014/main" id="{559985B5-C612-E596-548C-F219E7C900CF}"/>
              </a:ext>
            </a:extLst>
          </p:cNvPr>
          <p:cNvPicPr>
            <a:picLocks noChangeAspect="1"/>
          </p:cNvPicPr>
          <p:nvPr/>
        </p:nvPicPr>
        <p:blipFill rotWithShape="1">
          <a:blip r:embed="rId4"/>
          <a:srcRect l="2705" r="17592" b="-1"/>
          <a:stretch/>
        </p:blipFill>
        <p:spPr>
          <a:xfrm>
            <a:off x="715617" y="3976580"/>
            <a:ext cx="3444873" cy="2881420"/>
          </a:xfrm>
          <a:custGeom>
            <a:avLst/>
            <a:gdLst/>
            <a:ahLst/>
            <a:cxnLst/>
            <a:rect l="l" t="t" r="r" b="b"/>
            <a:pathLst>
              <a:path w="3428255" h="2881420">
                <a:moveTo>
                  <a:pt x="1774086" y="0"/>
                </a:moveTo>
                <a:cubicBezTo>
                  <a:pt x="2304067" y="0"/>
                  <a:pt x="2679408" y="220721"/>
                  <a:pt x="3029077" y="738072"/>
                </a:cubicBezTo>
                <a:cubicBezTo>
                  <a:pt x="3074835" y="805787"/>
                  <a:pt x="3119565" y="867372"/>
                  <a:pt x="3162822" y="926892"/>
                </a:cubicBezTo>
                <a:cubicBezTo>
                  <a:pt x="3342107" y="1173678"/>
                  <a:pt x="3428255" y="1302019"/>
                  <a:pt x="3428255" y="1521780"/>
                </a:cubicBezTo>
                <a:cubicBezTo>
                  <a:pt x="3428255" y="1739988"/>
                  <a:pt x="3374257" y="1955541"/>
                  <a:pt x="3267877" y="2162452"/>
                </a:cubicBezTo>
                <a:cubicBezTo>
                  <a:pt x="3163779" y="2364860"/>
                  <a:pt x="3014952" y="2550133"/>
                  <a:pt x="2825588" y="2712960"/>
                </a:cubicBezTo>
                <a:cubicBezTo>
                  <a:pt x="2779057" y="2752984"/>
                  <a:pt x="2730341" y="2791253"/>
                  <a:pt x="2679813" y="2827545"/>
                </a:cubicBezTo>
                <a:lnTo>
                  <a:pt x="2597650" y="2881420"/>
                </a:lnTo>
                <a:lnTo>
                  <a:pt x="520509" y="2881420"/>
                </a:lnTo>
                <a:lnTo>
                  <a:pt x="499119" y="2862881"/>
                </a:lnTo>
                <a:cubicBezTo>
                  <a:pt x="464498" y="2829417"/>
                  <a:pt x="431384" y="2793801"/>
                  <a:pt x="399842" y="2756085"/>
                </a:cubicBezTo>
                <a:cubicBezTo>
                  <a:pt x="141986" y="2447638"/>
                  <a:pt x="0" y="2009299"/>
                  <a:pt x="0" y="1521780"/>
                </a:cubicBezTo>
                <a:cubicBezTo>
                  <a:pt x="0" y="1327273"/>
                  <a:pt x="54956" y="1171168"/>
                  <a:pt x="178107" y="1015579"/>
                </a:cubicBezTo>
                <a:cubicBezTo>
                  <a:pt x="306925" y="852825"/>
                  <a:pt x="500482" y="702921"/>
                  <a:pt x="705439" y="544230"/>
                </a:cubicBezTo>
                <a:cubicBezTo>
                  <a:pt x="743255" y="514988"/>
                  <a:pt x="782320" y="484711"/>
                  <a:pt x="821383" y="454067"/>
                </a:cubicBezTo>
                <a:cubicBezTo>
                  <a:pt x="1171051" y="179810"/>
                  <a:pt x="1426258" y="0"/>
                  <a:pt x="1774086" y="0"/>
                </a:cubicBezTo>
                <a:close/>
              </a:path>
            </a:pathLst>
          </a:custGeom>
        </p:spPr>
      </p:pic>
      <p:sp>
        <p:nvSpPr>
          <p:cNvPr id="3" name="Content Placeholder"/>
          <p:cNvSpPr>
            <a:spLocks noGrp="1"/>
          </p:cNvSpPr>
          <p:nvPr>
            <p:ph idx="1"/>
          </p:nvPr>
        </p:nvSpPr>
        <p:spPr>
          <a:xfrm>
            <a:off x="6301382" y="2312988"/>
            <a:ext cx="4774784" cy="3651250"/>
          </a:xfrm>
        </p:spPr>
        <p:txBody>
          <a:bodyPr>
            <a:noAutofit/>
          </a:bodyPr>
          <a:lstStyle/>
          <a:p>
            <a:pPr lvl="0">
              <a:lnSpc>
                <a:spcPct val="130000"/>
              </a:lnSpc>
            </a:pPr>
            <a:r>
              <a:rPr lang="en-US" sz="1200" b="0" i="0" dirty="0">
                <a:solidFill>
                  <a:schemeClr val="tx1"/>
                </a:solidFill>
                <a:effectLst/>
              </a:rPr>
              <a:t>1. The Automated Guided Carts (AGCs) or Under Ride robots are mobile platform robots that engage carts underneath them to transport them safely.</a:t>
            </a:r>
          </a:p>
          <a:p>
            <a:pPr lvl="0">
              <a:lnSpc>
                <a:spcPct val="130000"/>
              </a:lnSpc>
            </a:pPr>
            <a:r>
              <a:rPr lang="en-US" sz="1200" b="0" i="0" dirty="0">
                <a:solidFill>
                  <a:schemeClr val="tx1"/>
                </a:solidFill>
                <a:effectLst/>
              </a:rPr>
              <a:t>2. An </a:t>
            </a:r>
            <a:r>
              <a:rPr lang="en-US" sz="1200" b="0" i="0" u="none" strike="noStrike" dirty="0">
                <a:solidFill>
                  <a:schemeClr val="tx1"/>
                </a:solidFill>
                <a:effectLst/>
                <a:hlinkClick r:id="rId5" tooltip="Learn more about AGV Tow tractors">
                  <a:extLst>
                    <a:ext uri="{A12FA001-AC4F-418D-AE19-62706E023703}">
                      <ahyp:hlinkClr xmlns:ahyp="http://schemas.microsoft.com/office/drawing/2018/hyperlinkcolor" val="tx"/>
                    </a:ext>
                  </a:extLst>
                </a:hlinkClick>
              </a:rPr>
              <a:t>AGV Tugger vehicle</a:t>
            </a:r>
            <a:r>
              <a:rPr lang="en-US" sz="1200" b="0" i="0" dirty="0">
                <a:solidFill>
                  <a:schemeClr val="tx1"/>
                </a:solidFill>
                <a:effectLst/>
              </a:rPr>
              <a:t> is a type of automated guided vehicle </a:t>
            </a:r>
            <a:r>
              <a:rPr lang="en-US" sz="1200" b="1" i="0" dirty="0">
                <a:solidFill>
                  <a:schemeClr val="tx1"/>
                </a:solidFill>
                <a:effectLst/>
              </a:rPr>
              <a:t>designed to tow carts or trolleys</a:t>
            </a:r>
            <a:r>
              <a:rPr lang="en-US" sz="1200" b="0" i="0" dirty="0">
                <a:solidFill>
                  <a:schemeClr val="tx1"/>
                </a:solidFill>
                <a:effectLst/>
              </a:rPr>
              <a:t>. Basically, it is a </a:t>
            </a:r>
            <a:r>
              <a:rPr lang="en-US" sz="1200" b="1" i="0" dirty="0">
                <a:solidFill>
                  <a:schemeClr val="tx1"/>
                </a:solidFill>
                <a:effectLst/>
              </a:rPr>
              <a:t>driverless convoy</a:t>
            </a:r>
            <a:r>
              <a:rPr lang="en-US" sz="1200" b="0" i="0" dirty="0">
                <a:solidFill>
                  <a:schemeClr val="tx1"/>
                </a:solidFill>
                <a:effectLst/>
              </a:rPr>
              <a:t> with an AGV locomotive that is an automated tow tractor.</a:t>
            </a:r>
          </a:p>
          <a:p>
            <a:pPr lvl="0">
              <a:lnSpc>
                <a:spcPct val="130000"/>
              </a:lnSpc>
            </a:pPr>
            <a:r>
              <a:rPr lang="en-US" sz="1200" dirty="0">
                <a:solidFill>
                  <a:schemeClr val="tx1"/>
                </a:solidFill>
              </a:rPr>
              <a:t>3. </a:t>
            </a:r>
            <a:r>
              <a:rPr lang="en-US" sz="1200" dirty="0">
                <a:solidFill>
                  <a:schemeClr val="tx1"/>
                </a:solidFill>
                <a:hlinkClick r:id="rId6" tooltip="automatic forklifts">
                  <a:extLst>
                    <a:ext uri="{A12FA001-AC4F-418D-AE19-62706E023703}">
                      <ahyp:hlinkClr xmlns:ahyp="http://schemas.microsoft.com/office/drawing/2018/hyperlinkcolor" val="tx"/>
                    </a:ext>
                  </a:extLst>
                </a:hlinkClick>
              </a:rPr>
              <a:t>A</a:t>
            </a:r>
            <a:r>
              <a:rPr lang="en-US" sz="1200" b="0" i="0" dirty="0">
                <a:solidFill>
                  <a:schemeClr val="tx1"/>
                </a:solidFill>
                <a:effectLst/>
                <a:hlinkClick r:id="rId6" tooltip="automatic forklifts">
                  <a:extLst>
                    <a:ext uri="{A12FA001-AC4F-418D-AE19-62706E023703}">
                      <ahyp:hlinkClr xmlns:ahyp="http://schemas.microsoft.com/office/drawing/2018/hyperlinkcolor" val="tx"/>
                    </a:ext>
                  </a:extLst>
                </a:hlinkClick>
              </a:rPr>
              <a:t>utomatic forklifts</a:t>
            </a:r>
            <a:r>
              <a:rPr lang="en-US" sz="1200" b="0" i="0" dirty="0">
                <a:solidFill>
                  <a:schemeClr val="tx1"/>
                </a:solidFill>
                <a:effectLst/>
              </a:rPr>
              <a:t> are complex machines able to perform incredible tasks in warehouses and production facilities. They are fast and accurate, and they improve many material handling operations. </a:t>
            </a:r>
            <a:endParaRPr lang="en-US" sz="1200" dirty="0">
              <a:solidFill>
                <a:schemeClr val="tx1"/>
              </a:solidFill>
            </a:endParaRPr>
          </a:p>
        </p:txBody>
      </p:sp>
    </p:spTree>
    <p:extLst>
      <p:ext uri="{BB962C8B-B14F-4D97-AF65-F5344CB8AC3E}">
        <p14:creationId xmlns:p14="http://schemas.microsoft.com/office/powerpoint/2010/main" val="39070882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4651671" y="285136"/>
            <a:ext cx="6102322" cy="686312"/>
          </a:xfrm>
        </p:spPr>
        <p:txBody>
          <a:bodyPr anchor="b">
            <a:normAutofit fontScale="90000"/>
          </a:bodyPr>
          <a:lstStyle/>
          <a:p>
            <a:r>
              <a:rPr lang="en-US" dirty="0"/>
              <a:t>Locomotion</a:t>
            </a:r>
          </a:p>
        </p:txBody>
      </p:sp>
      <p:sp>
        <p:nvSpPr>
          <p:cNvPr id="23" name="Freeform: Shape 22">
            <a:extLst>
              <a:ext uri="{FF2B5EF4-FFF2-40B4-BE49-F238E27FC236}">
                <a16:creationId xmlns:a16="http://schemas.microsoft.com/office/drawing/2014/main" id="{59F79411-C7D8-478C-9413-52E857690B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46AA8137-008D-4F35-AE77-B226A30365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204C1530-34B9-4662-8952-65590E1BE6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a:extLst>
              <a:ext uri="{FF2B5EF4-FFF2-40B4-BE49-F238E27FC236}">
                <a16:creationId xmlns:a16="http://schemas.microsoft.com/office/drawing/2014/main" id="{22E8B529-C9BB-E2C8-14BC-DE046CBBF711}"/>
              </a:ext>
            </a:extLst>
          </p:cNvPr>
          <p:cNvPicPr>
            <a:picLocks noChangeAspect="1"/>
          </p:cNvPicPr>
          <p:nvPr/>
        </p:nvPicPr>
        <p:blipFill rotWithShape="1">
          <a:blip r:embed="rId2"/>
          <a:srcRect t="9810" r="-2" b="17595"/>
          <a:stretch/>
        </p:blipFill>
        <p:spPr>
          <a:xfrm>
            <a:off x="20" y="10"/>
            <a:ext cx="3098648" cy="2249414"/>
          </a:xfrm>
          <a:custGeom>
            <a:avLst/>
            <a:gdLst/>
            <a:ahLst/>
            <a:cxnLst/>
            <a:rect l="l" t="t" r="r" b="b"/>
            <a:pathLst>
              <a:path w="3098668" h="2231136">
                <a:moveTo>
                  <a:pt x="0" y="0"/>
                </a:moveTo>
                <a:lnTo>
                  <a:pt x="1629429" y="0"/>
                </a:lnTo>
                <a:lnTo>
                  <a:pt x="1651825" y="14997"/>
                </a:lnTo>
                <a:cubicBezTo>
                  <a:pt x="2301708" y="477275"/>
                  <a:pt x="2772290" y="1173500"/>
                  <a:pt x="3033836" y="2003822"/>
                </a:cubicBezTo>
                <a:lnTo>
                  <a:pt x="3098668" y="2231136"/>
                </a:lnTo>
                <a:lnTo>
                  <a:pt x="0" y="2231136"/>
                </a:lnTo>
                <a:close/>
              </a:path>
            </a:pathLst>
          </a:custGeom>
        </p:spPr>
      </p:pic>
      <p:pic>
        <p:nvPicPr>
          <p:cNvPr id="4" name="Picture 3">
            <a:extLst>
              <a:ext uri="{FF2B5EF4-FFF2-40B4-BE49-F238E27FC236}">
                <a16:creationId xmlns:a16="http://schemas.microsoft.com/office/drawing/2014/main" id="{738CE894-F210-BC18-E6A7-C951DCB996F0}"/>
              </a:ext>
            </a:extLst>
          </p:cNvPr>
          <p:cNvPicPr>
            <a:picLocks noChangeAspect="1"/>
          </p:cNvPicPr>
          <p:nvPr/>
        </p:nvPicPr>
        <p:blipFill rotWithShape="1">
          <a:blip r:embed="rId3"/>
          <a:srcRect t="23860" r="-1" b="7395"/>
          <a:stretch/>
        </p:blipFill>
        <p:spPr>
          <a:xfrm>
            <a:off x="20" y="2294965"/>
            <a:ext cx="3272419" cy="2249603"/>
          </a:xfrm>
          <a:custGeom>
            <a:avLst/>
            <a:gdLst/>
            <a:ahLst/>
            <a:cxnLst/>
            <a:rect l="l" t="t" r="r" b="b"/>
            <a:pathLst>
              <a:path w="3272439" h="2231136">
                <a:moveTo>
                  <a:pt x="0" y="0"/>
                </a:moveTo>
                <a:lnTo>
                  <a:pt x="3118914" y="0"/>
                </a:lnTo>
                <a:lnTo>
                  <a:pt x="3165442" y="203875"/>
                </a:lnTo>
                <a:cubicBezTo>
                  <a:pt x="3236139" y="555862"/>
                  <a:pt x="3272439" y="926108"/>
                  <a:pt x="3272439" y="1308224"/>
                </a:cubicBezTo>
                <a:cubicBezTo>
                  <a:pt x="3272439" y="1645093"/>
                  <a:pt x="3213679" y="1937351"/>
                  <a:pt x="3110581" y="2198312"/>
                </a:cubicBezTo>
                <a:lnTo>
                  <a:pt x="3095831" y="2231136"/>
                </a:lnTo>
                <a:lnTo>
                  <a:pt x="0" y="2231136"/>
                </a:lnTo>
                <a:close/>
              </a:path>
            </a:pathLst>
          </a:custGeom>
        </p:spPr>
      </p:pic>
      <p:pic>
        <p:nvPicPr>
          <p:cNvPr id="7" name="Picture 6">
            <a:extLst>
              <a:ext uri="{FF2B5EF4-FFF2-40B4-BE49-F238E27FC236}">
                <a16:creationId xmlns:a16="http://schemas.microsoft.com/office/drawing/2014/main" id="{BD3D9FD2-E8DB-7D30-9C05-CC596E1274EE}"/>
              </a:ext>
            </a:extLst>
          </p:cNvPr>
          <p:cNvPicPr>
            <a:picLocks noChangeAspect="1"/>
          </p:cNvPicPr>
          <p:nvPr/>
        </p:nvPicPr>
        <p:blipFill rotWithShape="1">
          <a:blip r:embed="rId4"/>
          <a:srcRect t="6418" r="-4" b="25978"/>
          <a:stretch/>
        </p:blipFill>
        <p:spPr>
          <a:xfrm>
            <a:off x="20" y="4585716"/>
            <a:ext cx="3058828" cy="2272284"/>
          </a:xfrm>
          <a:custGeom>
            <a:avLst/>
            <a:gdLst/>
            <a:ahLst/>
            <a:cxnLst/>
            <a:rect l="l" t="t" r="r" b="b"/>
            <a:pathLst>
              <a:path w="3058848" h="2231136">
                <a:moveTo>
                  <a:pt x="0" y="0"/>
                </a:moveTo>
                <a:lnTo>
                  <a:pt x="3058848" y="0"/>
                </a:lnTo>
                <a:lnTo>
                  <a:pt x="3025170" y="74941"/>
                </a:lnTo>
                <a:cubicBezTo>
                  <a:pt x="2683167" y="751837"/>
                  <a:pt x="2033130" y="1217217"/>
                  <a:pt x="1375006" y="1747950"/>
                </a:cubicBezTo>
                <a:cubicBezTo>
                  <a:pt x="1200683" y="1888533"/>
                  <a:pt x="1027954" y="2026244"/>
                  <a:pt x="851996" y="2153735"/>
                </a:cubicBezTo>
                <a:lnTo>
                  <a:pt x="738863" y="2231136"/>
                </a:lnTo>
                <a:lnTo>
                  <a:pt x="0" y="2231136"/>
                </a:lnTo>
                <a:close/>
              </a:path>
            </a:pathLst>
          </a:custGeom>
        </p:spPr>
      </p:pic>
      <p:sp>
        <p:nvSpPr>
          <p:cNvPr id="3" name="Content Placeholder"/>
          <p:cNvSpPr>
            <a:spLocks noGrp="1"/>
          </p:cNvSpPr>
          <p:nvPr>
            <p:ph idx="1"/>
          </p:nvPr>
        </p:nvSpPr>
        <p:spPr>
          <a:xfrm>
            <a:off x="4651671" y="1124717"/>
            <a:ext cx="6102322" cy="3651250"/>
          </a:xfrm>
        </p:spPr>
        <p:txBody>
          <a:bodyPr>
            <a:noAutofit/>
          </a:bodyPr>
          <a:lstStyle/>
          <a:p>
            <a:pPr lvl="0">
              <a:lnSpc>
                <a:spcPct val="130000"/>
              </a:lnSpc>
            </a:pPr>
            <a:r>
              <a:rPr lang="en-US" sz="1200" dirty="0"/>
              <a:t>AGV Drive Wheel / AMR Drive Wheel </a:t>
            </a:r>
          </a:p>
          <a:p>
            <a:pPr marL="171450" lvl="0" indent="-171450">
              <a:lnSpc>
                <a:spcPct val="130000"/>
              </a:lnSpc>
              <a:buFont typeface="Arial" panose="020B0604020202020204" pitchFamily="34" charset="0"/>
              <a:buChar char="•"/>
            </a:pPr>
            <a:r>
              <a:rPr lang="en-US" sz="1200" b="0" i="0" dirty="0">
                <a:effectLst/>
              </a:rPr>
              <a:t>prevent work failure and accidents of AGV.</a:t>
            </a:r>
            <a:endParaRPr lang="en-US" sz="1200" dirty="0"/>
          </a:p>
          <a:p>
            <a:pPr lvl="0">
              <a:lnSpc>
                <a:spcPct val="130000"/>
              </a:lnSpc>
            </a:pPr>
            <a:r>
              <a:rPr lang="en-US" sz="1200" dirty="0"/>
              <a:t>Tracks</a:t>
            </a:r>
          </a:p>
          <a:p>
            <a:pPr marL="171450" lvl="1" indent="-171450">
              <a:lnSpc>
                <a:spcPct val="130000"/>
              </a:lnSpc>
              <a:buFont typeface="Arial" panose="020B0604020202020204" pitchFamily="34" charset="0"/>
              <a:buChar char="•"/>
            </a:pPr>
            <a:r>
              <a:rPr lang="en-US" sz="1200" dirty="0"/>
              <a:t>Used for uneven surfaces</a:t>
            </a:r>
          </a:p>
          <a:p>
            <a:pPr marL="171450" lvl="1" indent="-171450">
              <a:lnSpc>
                <a:spcPct val="130000"/>
              </a:lnSpc>
              <a:buFont typeface="Arial" panose="020B0604020202020204" pitchFamily="34" charset="0"/>
              <a:buChar char="•"/>
            </a:pPr>
            <a:r>
              <a:rPr lang="en-US" sz="1200" dirty="0" err="1"/>
              <a:t>TriGard</a:t>
            </a:r>
            <a:r>
              <a:rPr lang="en-US" sz="1200" dirty="0"/>
              <a:t>® is a proprietary finish developed and engineered specifically to endure the consistent, repeated travel patterns associated with AGV and AMR robotic traffic and is designed to withstand 10 years of high-frequency repeat traffic.</a:t>
            </a:r>
          </a:p>
          <a:p>
            <a:pPr marL="171450" lvl="1" indent="-171450">
              <a:lnSpc>
                <a:spcPct val="130000"/>
              </a:lnSpc>
              <a:buFont typeface="Arial" panose="020B0604020202020204" pitchFamily="34" charset="0"/>
              <a:buChar char="•"/>
            </a:pPr>
            <a:r>
              <a:rPr lang="en-US" sz="1200" dirty="0"/>
              <a:t>The </a:t>
            </a:r>
            <a:r>
              <a:rPr lang="en-US" sz="1200" dirty="0" err="1"/>
              <a:t>TriGard</a:t>
            </a:r>
            <a:r>
              <a:rPr lang="en-US" sz="1200" dirty="0"/>
              <a:t> finish comes standard with electrostatic dissipative (ESD) finish that protects electronic equipment from damage and complies with ANSI/ESD Association specifications.</a:t>
            </a:r>
          </a:p>
          <a:p>
            <a:pPr lvl="1">
              <a:lnSpc>
                <a:spcPct val="130000"/>
              </a:lnSpc>
            </a:pPr>
            <a:r>
              <a:rPr lang="en-US" sz="1200" dirty="0"/>
              <a:t>Motor</a:t>
            </a:r>
          </a:p>
          <a:p>
            <a:pPr marL="171450" lvl="1" indent="-171450">
              <a:lnSpc>
                <a:spcPct val="130000"/>
              </a:lnSpc>
              <a:buFont typeface="Arial" panose="020B0604020202020204" pitchFamily="34" charset="0"/>
              <a:buChar char="•"/>
            </a:pPr>
            <a:r>
              <a:rPr lang="en-US" sz="1200" dirty="0"/>
              <a:t>Battery Friendly &amp; Better Heat Dissipation</a:t>
            </a:r>
          </a:p>
          <a:p>
            <a:pPr marL="171450" lvl="1" indent="-171450">
              <a:lnSpc>
                <a:spcPct val="130000"/>
              </a:lnSpc>
              <a:buFont typeface="Arial" panose="020B0604020202020204" pitchFamily="34" charset="0"/>
              <a:buChar char="•"/>
            </a:pPr>
            <a:r>
              <a:rPr lang="en-US" sz="1200" dirty="0"/>
              <a:t>Compact Design</a:t>
            </a:r>
          </a:p>
          <a:p>
            <a:pPr marL="171450" lvl="1" indent="-171450">
              <a:lnSpc>
                <a:spcPct val="130000"/>
              </a:lnSpc>
              <a:buFont typeface="Arial" panose="020B0604020202020204" pitchFamily="34" charset="0"/>
              <a:buChar char="•"/>
            </a:pPr>
            <a:r>
              <a:rPr lang="en-US" sz="1200" dirty="0"/>
              <a:t>https://www.orientalmotor.com.my/om/technical/brushless-dc-motors/brushless-dc-motors-agv-designs.html</a:t>
            </a:r>
          </a:p>
        </p:txBody>
      </p:sp>
    </p:spTree>
    <p:extLst>
      <p:ext uri="{BB962C8B-B14F-4D97-AF65-F5344CB8AC3E}">
        <p14:creationId xmlns:p14="http://schemas.microsoft.com/office/powerpoint/2010/main" val="3492787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3702895" y="0"/>
            <a:ext cx="6102322" cy="669925"/>
          </a:xfrm>
        </p:spPr>
        <p:txBody>
          <a:bodyPr anchor="b">
            <a:normAutofit fontScale="90000"/>
          </a:bodyPr>
          <a:lstStyle/>
          <a:p>
            <a:r>
              <a:rPr lang="en-US" dirty="0"/>
              <a:t>Navigation</a:t>
            </a:r>
          </a:p>
        </p:txBody>
      </p:sp>
      <p:sp>
        <p:nvSpPr>
          <p:cNvPr id="23" name="Freeform: Shape 22">
            <a:extLst>
              <a:ext uri="{FF2B5EF4-FFF2-40B4-BE49-F238E27FC236}">
                <a16:creationId xmlns:a16="http://schemas.microsoft.com/office/drawing/2014/main" id="{59F79411-C7D8-478C-9413-52E857690B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46AA8137-008D-4F35-AE77-B226A30365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204C1530-34B9-4662-8952-65590E1BE6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7" name="Picture 6">
            <a:extLst>
              <a:ext uri="{FF2B5EF4-FFF2-40B4-BE49-F238E27FC236}">
                <a16:creationId xmlns:a16="http://schemas.microsoft.com/office/drawing/2014/main" id="{7FCE8633-A26D-19D9-3FDE-F96A5E8B7805}"/>
              </a:ext>
            </a:extLst>
          </p:cNvPr>
          <p:cNvPicPr>
            <a:picLocks noChangeAspect="1"/>
          </p:cNvPicPr>
          <p:nvPr/>
        </p:nvPicPr>
        <p:blipFill rotWithShape="1">
          <a:blip r:embed="rId2"/>
          <a:srcRect l="17003" r="4" b="4"/>
          <a:stretch/>
        </p:blipFill>
        <p:spPr>
          <a:xfrm>
            <a:off x="20" y="10"/>
            <a:ext cx="3098648" cy="2249414"/>
          </a:xfrm>
          <a:custGeom>
            <a:avLst/>
            <a:gdLst/>
            <a:ahLst/>
            <a:cxnLst/>
            <a:rect l="l" t="t" r="r" b="b"/>
            <a:pathLst>
              <a:path w="3098668" h="2231136">
                <a:moveTo>
                  <a:pt x="0" y="0"/>
                </a:moveTo>
                <a:lnTo>
                  <a:pt x="1629429" y="0"/>
                </a:lnTo>
                <a:lnTo>
                  <a:pt x="1651825" y="14997"/>
                </a:lnTo>
                <a:cubicBezTo>
                  <a:pt x="2301708" y="477275"/>
                  <a:pt x="2772290" y="1173500"/>
                  <a:pt x="3033836" y="2003822"/>
                </a:cubicBezTo>
                <a:lnTo>
                  <a:pt x="3098668" y="2231136"/>
                </a:lnTo>
                <a:lnTo>
                  <a:pt x="0" y="2231136"/>
                </a:lnTo>
                <a:close/>
              </a:path>
            </a:pathLst>
          </a:custGeom>
        </p:spPr>
      </p:pic>
      <p:pic>
        <p:nvPicPr>
          <p:cNvPr id="4" name="Picture 3">
            <a:extLst>
              <a:ext uri="{FF2B5EF4-FFF2-40B4-BE49-F238E27FC236}">
                <a16:creationId xmlns:a16="http://schemas.microsoft.com/office/drawing/2014/main" id="{E2CB9421-0EFD-A7FB-556E-748FF3B875C1}"/>
              </a:ext>
            </a:extLst>
          </p:cNvPr>
          <p:cNvPicPr>
            <a:picLocks noChangeAspect="1"/>
          </p:cNvPicPr>
          <p:nvPr/>
        </p:nvPicPr>
        <p:blipFill rotWithShape="1">
          <a:blip r:embed="rId3"/>
          <a:srcRect t="28145" r="2" b="3627"/>
          <a:stretch/>
        </p:blipFill>
        <p:spPr>
          <a:xfrm>
            <a:off x="20" y="2294965"/>
            <a:ext cx="3272419" cy="2249603"/>
          </a:xfrm>
          <a:custGeom>
            <a:avLst/>
            <a:gdLst/>
            <a:ahLst/>
            <a:cxnLst/>
            <a:rect l="l" t="t" r="r" b="b"/>
            <a:pathLst>
              <a:path w="3272439" h="2231136">
                <a:moveTo>
                  <a:pt x="0" y="0"/>
                </a:moveTo>
                <a:lnTo>
                  <a:pt x="3118914" y="0"/>
                </a:lnTo>
                <a:lnTo>
                  <a:pt x="3165442" y="203875"/>
                </a:lnTo>
                <a:cubicBezTo>
                  <a:pt x="3236139" y="555862"/>
                  <a:pt x="3272439" y="926108"/>
                  <a:pt x="3272439" y="1308224"/>
                </a:cubicBezTo>
                <a:cubicBezTo>
                  <a:pt x="3272439" y="1645093"/>
                  <a:pt x="3213679" y="1937351"/>
                  <a:pt x="3110581" y="2198312"/>
                </a:cubicBezTo>
                <a:lnTo>
                  <a:pt x="3095831" y="2231136"/>
                </a:lnTo>
                <a:lnTo>
                  <a:pt x="0" y="2231136"/>
                </a:lnTo>
                <a:close/>
              </a:path>
            </a:pathLst>
          </a:custGeom>
        </p:spPr>
      </p:pic>
      <p:pic>
        <p:nvPicPr>
          <p:cNvPr id="5" name="Picture 4">
            <a:extLst>
              <a:ext uri="{FF2B5EF4-FFF2-40B4-BE49-F238E27FC236}">
                <a16:creationId xmlns:a16="http://schemas.microsoft.com/office/drawing/2014/main" id="{49F64B00-1730-C2CA-364D-973756297529}"/>
              </a:ext>
            </a:extLst>
          </p:cNvPr>
          <p:cNvPicPr>
            <a:picLocks noChangeAspect="1"/>
          </p:cNvPicPr>
          <p:nvPr/>
        </p:nvPicPr>
        <p:blipFill rotWithShape="1">
          <a:blip r:embed="rId4"/>
          <a:srcRect t="30320" r="-2" b="14150"/>
          <a:stretch/>
        </p:blipFill>
        <p:spPr>
          <a:xfrm>
            <a:off x="20" y="4585716"/>
            <a:ext cx="3058828" cy="2272284"/>
          </a:xfrm>
          <a:custGeom>
            <a:avLst/>
            <a:gdLst/>
            <a:ahLst/>
            <a:cxnLst/>
            <a:rect l="l" t="t" r="r" b="b"/>
            <a:pathLst>
              <a:path w="3058848" h="2231136">
                <a:moveTo>
                  <a:pt x="0" y="0"/>
                </a:moveTo>
                <a:lnTo>
                  <a:pt x="3058848" y="0"/>
                </a:lnTo>
                <a:lnTo>
                  <a:pt x="3025170" y="74941"/>
                </a:lnTo>
                <a:cubicBezTo>
                  <a:pt x="2683167" y="751837"/>
                  <a:pt x="2033130" y="1217217"/>
                  <a:pt x="1375006" y="1747950"/>
                </a:cubicBezTo>
                <a:cubicBezTo>
                  <a:pt x="1200683" y="1888533"/>
                  <a:pt x="1027954" y="2026244"/>
                  <a:pt x="851996" y="2153735"/>
                </a:cubicBezTo>
                <a:lnTo>
                  <a:pt x="738863" y="2231136"/>
                </a:lnTo>
                <a:lnTo>
                  <a:pt x="0" y="2231136"/>
                </a:lnTo>
                <a:close/>
              </a:path>
            </a:pathLst>
          </a:custGeom>
        </p:spPr>
      </p:pic>
      <p:sp>
        <p:nvSpPr>
          <p:cNvPr id="3" name="Content Placeholder"/>
          <p:cNvSpPr>
            <a:spLocks noGrp="1"/>
          </p:cNvSpPr>
          <p:nvPr>
            <p:ph idx="1"/>
          </p:nvPr>
        </p:nvSpPr>
        <p:spPr>
          <a:xfrm>
            <a:off x="3905132" y="487045"/>
            <a:ext cx="8049313" cy="6188075"/>
          </a:xfrm>
        </p:spPr>
        <p:txBody>
          <a:bodyPr>
            <a:noAutofit/>
          </a:bodyPr>
          <a:lstStyle/>
          <a:p>
            <a:pPr lvl="0">
              <a:lnSpc>
                <a:spcPct val="130000"/>
              </a:lnSpc>
            </a:pPr>
            <a:r>
              <a:rPr lang="en-US" sz="900" dirty="0"/>
              <a:t>1. Sensors</a:t>
            </a:r>
          </a:p>
          <a:p>
            <a:pPr marL="171450" lvl="0" indent="-171450">
              <a:lnSpc>
                <a:spcPct val="130000"/>
              </a:lnSpc>
              <a:buFont typeface="Arial" panose="020B0604020202020204" pitchFamily="34" charset="0"/>
              <a:buChar char="•"/>
            </a:pPr>
            <a:r>
              <a:rPr lang="en-US" sz="900" dirty="0"/>
              <a:t>AGV Safety Laser Scanner: Non-Contact Sensors</a:t>
            </a:r>
          </a:p>
          <a:p>
            <a:pPr marL="171450" lvl="0" indent="-171450">
              <a:lnSpc>
                <a:spcPct val="130000"/>
              </a:lnSpc>
              <a:buFont typeface="Arial" panose="020B0604020202020204" pitchFamily="34" charset="0"/>
              <a:buChar char="•"/>
            </a:pPr>
            <a:r>
              <a:rPr lang="en-US" sz="900" dirty="0"/>
              <a:t>AGV Safety Lasers scan the surrounding area and slow down or stop the vehicle if they detect an obstacle.</a:t>
            </a:r>
          </a:p>
          <a:p>
            <a:pPr lvl="1">
              <a:lnSpc>
                <a:spcPct val="130000"/>
              </a:lnSpc>
            </a:pPr>
            <a:r>
              <a:rPr lang="en-US" sz="900" dirty="0"/>
              <a:t>2. Lidar </a:t>
            </a:r>
          </a:p>
          <a:p>
            <a:pPr marL="171450" lvl="1" indent="-171450">
              <a:lnSpc>
                <a:spcPct val="130000"/>
              </a:lnSpc>
              <a:buFont typeface="Arial" panose="020B0604020202020204" pitchFamily="34" charset="0"/>
              <a:buChar char="•"/>
            </a:pPr>
            <a:r>
              <a:rPr lang="en-US" sz="900" dirty="0"/>
              <a:t>uses lasers to detect obstacles and create a map of the environment</a:t>
            </a:r>
          </a:p>
          <a:p>
            <a:pPr marL="171450" lvl="1" indent="-171450">
              <a:lnSpc>
                <a:spcPct val="130000"/>
              </a:lnSpc>
              <a:buFont typeface="Arial" panose="020B0604020202020204" pitchFamily="34" charset="0"/>
              <a:buChar char="•"/>
            </a:pPr>
            <a:r>
              <a:rPr lang="en-US" sz="900" dirty="0"/>
              <a:t>The 360° horizontal 2D LiDAR detect reflector marks within the working environment, measures the distance away with high precision and provides the on-board computer with precise information about the vehicle's absolute position.</a:t>
            </a:r>
          </a:p>
          <a:p>
            <a:pPr lvl="1">
              <a:lnSpc>
                <a:spcPct val="130000"/>
              </a:lnSpc>
            </a:pPr>
            <a:r>
              <a:rPr lang="en-US" sz="900" dirty="0"/>
              <a:t>3. Cameras </a:t>
            </a:r>
          </a:p>
          <a:p>
            <a:pPr marL="171450" lvl="1" indent="-171450">
              <a:lnSpc>
                <a:spcPct val="130000"/>
              </a:lnSpc>
              <a:buFont typeface="Arial" panose="020B0604020202020204" pitchFamily="34" charset="0"/>
              <a:buChar char="•"/>
            </a:pPr>
            <a:r>
              <a:rPr lang="en-US" sz="900" dirty="0"/>
              <a:t>used for object detection and recognition</a:t>
            </a:r>
          </a:p>
          <a:p>
            <a:pPr lvl="1">
              <a:lnSpc>
                <a:spcPct val="130000"/>
              </a:lnSpc>
            </a:pPr>
            <a:r>
              <a:rPr lang="en-US" sz="900" dirty="0"/>
              <a:t>4. Ultrasound </a:t>
            </a:r>
          </a:p>
          <a:p>
            <a:pPr marL="171450" lvl="1" indent="-171450">
              <a:lnSpc>
                <a:spcPct val="130000"/>
              </a:lnSpc>
              <a:buFont typeface="Arial" panose="020B0604020202020204" pitchFamily="34" charset="0"/>
              <a:buChar char="•"/>
            </a:pPr>
            <a:r>
              <a:rPr lang="en-US" sz="900" dirty="0"/>
              <a:t>used for distance measurement and obstacle detection</a:t>
            </a:r>
          </a:p>
          <a:p>
            <a:pPr lvl="1">
              <a:lnSpc>
                <a:spcPct val="130000"/>
              </a:lnSpc>
            </a:pPr>
            <a:r>
              <a:rPr lang="en-US" sz="900" dirty="0"/>
              <a:t>5. Infrared </a:t>
            </a:r>
          </a:p>
          <a:p>
            <a:pPr marL="171450" lvl="1" indent="-171450">
              <a:lnSpc>
                <a:spcPct val="130000"/>
              </a:lnSpc>
              <a:buFont typeface="Arial" panose="020B0604020202020204" pitchFamily="34" charset="0"/>
              <a:buChar char="•"/>
            </a:pPr>
            <a:r>
              <a:rPr lang="en-US" sz="900" dirty="0"/>
              <a:t>used for object detection and heat mapping</a:t>
            </a:r>
          </a:p>
          <a:p>
            <a:pPr lvl="1">
              <a:lnSpc>
                <a:spcPct val="130000"/>
              </a:lnSpc>
            </a:pPr>
            <a:r>
              <a:rPr lang="en-US" sz="900" dirty="0"/>
              <a:t>6. SLAM </a:t>
            </a:r>
          </a:p>
          <a:p>
            <a:pPr marL="171450" lvl="1" indent="-171450">
              <a:lnSpc>
                <a:spcPct val="130000"/>
              </a:lnSpc>
              <a:buFont typeface="Arial" panose="020B0604020202020204" pitchFamily="34" charset="0"/>
              <a:buChar char="•"/>
            </a:pPr>
            <a:r>
              <a:rPr lang="en-US" sz="900" dirty="0"/>
              <a:t>Simultaneous Localization and Mapping</a:t>
            </a:r>
          </a:p>
          <a:p>
            <a:pPr marL="171450" lvl="1" indent="-171450">
              <a:lnSpc>
                <a:spcPct val="130000"/>
              </a:lnSpc>
              <a:buFont typeface="Arial" panose="020B0604020202020204" pitchFamily="34" charset="0"/>
              <a:buChar char="•"/>
            </a:pPr>
            <a:r>
              <a:rPr lang="en-US" sz="900" dirty="0"/>
              <a:t>If the vehicle is unable to localize its position, it is unable to navigate. The vehicle can determine its position on a physical track or with the aid of a map-based localization system (SLAM).</a:t>
            </a:r>
          </a:p>
          <a:p>
            <a:pPr lvl="1">
              <a:lnSpc>
                <a:spcPct val="130000"/>
              </a:lnSpc>
            </a:pPr>
            <a:r>
              <a:rPr lang="en-US" sz="900" dirty="0"/>
              <a:t>7. GPS </a:t>
            </a:r>
          </a:p>
          <a:p>
            <a:pPr marL="171450" lvl="1" indent="-171450">
              <a:lnSpc>
                <a:spcPct val="130000"/>
              </a:lnSpc>
              <a:buFont typeface="Arial" panose="020B0604020202020204" pitchFamily="34" charset="0"/>
              <a:buChar char="•"/>
            </a:pPr>
            <a:r>
              <a:rPr lang="en-US" sz="900" dirty="0"/>
              <a:t>Global Positioning System</a:t>
            </a:r>
          </a:p>
          <a:p>
            <a:pPr lvl="1">
              <a:lnSpc>
                <a:spcPct val="130000"/>
              </a:lnSpc>
            </a:pPr>
            <a:r>
              <a:rPr lang="en-US" sz="900" dirty="0"/>
              <a:t>8. Odometry </a:t>
            </a:r>
          </a:p>
          <a:p>
            <a:pPr marL="171450" lvl="1" indent="-171450">
              <a:lnSpc>
                <a:spcPct val="130000"/>
              </a:lnSpc>
              <a:buFont typeface="Arial" panose="020B0604020202020204" pitchFamily="34" charset="0"/>
              <a:buChar char="•"/>
            </a:pPr>
            <a:r>
              <a:rPr lang="en-US" sz="900" dirty="0"/>
              <a:t>using wheel encoders to track movement</a:t>
            </a:r>
          </a:p>
        </p:txBody>
      </p:sp>
    </p:spTree>
    <p:extLst>
      <p:ext uri="{BB962C8B-B14F-4D97-AF65-F5344CB8AC3E}">
        <p14:creationId xmlns:p14="http://schemas.microsoft.com/office/powerpoint/2010/main" val="2186627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630193" y="342265"/>
            <a:ext cx="5368525" cy="663575"/>
          </a:xfrm>
        </p:spPr>
        <p:txBody>
          <a:bodyPr anchor="b">
            <a:normAutofit fontScale="90000"/>
          </a:bodyPr>
          <a:lstStyle/>
          <a:p>
            <a:r>
              <a:rPr lang="en-US" dirty="0"/>
              <a:t>Data Collection</a:t>
            </a:r>
          </a:p>
        </p:txBody>
      </p:sp>
      <p:sp>
        <p:nvSpPr>
          <p:cNvPr id="33" name="Freeform: Shape 32">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073906" y="0"/>
            <a:ext cx="5118093"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Shape 34">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28605"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7" name="Freeform: Shape 36">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821429"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descr="Diagram&#10;&#10;Description automatically generated">
            <a:extLst>
              <a:ext uri="{FF2B5EF4-FFF2-40B4-BE49-F238E27FC236}">
                <a16:creationId xmlns:a16="http://schemas.microsoft.com/office/drawing/2014/main" id="{5B46130F-F2C4-4618-C15F-71771308464A}"/>
              </a:ext>
            </a:extLst>
          </p:cNvPr>
          <p:cNvPicPr>
            <a:picLocks noChangeAspect="1"/>
          </p:cNvPicPr>
          <p:nvPr/>
        </p:nvPicPr>
        <p:blipFill rotWithShape="1">
          <a:blip r:embed="rId2"/>
          <a:srcRect l="3321" r="3239" b="-2"/>
          <a:stretch/>
        </p:blipFill>
        <p:spPr>
          <a:xfrm>
            <a:off x="7293798" y="10"/>
            <a:ext cx="4898203" cy="3488426"/>
          </a:xfrm>
          <a:custGeom>
            <a:avLst/>
            <a:gdLst/>
            <a:ahLst/>
            <a:cxnLst/>
            <a:rect l="l" t="t" r="r" b="b"/>
            <a:pathLst>
              <a:path w="4898203" h="3470148">
                <a:moveTo>
                  <a:pt x="1619455" y="0"/>
                </a:moveTo>
                <a:lnTo>
                  <a:pt x="2712688" y="0"/>
                </a:lnTo>
                <a:lnTo>
                  <a:pt x="3492854" y="0"/>
                </a:lnTo>
                <a:lnTo>
                  <a:pt x="4540916" y="0"/>
                </a:lnTo>
                <a:lnTo>
                  <a:pt x="4707219" y="0"/>
                </a:lnTo>
                <a:lnTo>
                  <a:pt x="4898203" y="0"/>
                </a:lnTo>
                <a:lnTo>
                  <a:pt x="4898203" y="3470148"/>
                </a:lnTo>
                <a:lnTo>
                  <a:pt x="0" y="3470148"/>
                </a:lnTo>
                <a:lnTo>
                  <a:pt x="3126" y="3337395"/>
                </a:lnTo>
                <a:cubicBezTo>
                  <a:pt x="69921" y="1928213"/>
                  <a:pt x="634366" y="708413"/>
                  <a:pt x="1597331" y="14997"/>
                </a:cubicBezTo>
                <a:close/>
              </a:path>
            </a:pathLst>
          </a:custGeom>
        </p:spPr>
      </p:pic>
      <p:pic>
        <p:nvPicPr>
          <p:cNvPr id="3" name="Picture 2">
            <a:extLst>
              <a:ext uri="{FF2B5EF4-FFF2-40B4-BE49-F238E27FC236}">
                <a16:creationId xmlns:a16="http://schemas.microsoft.com/office/drawing/2014/main" id="{2BF3E0B0-5A6A-050B-D769-197E171AE7D5}"/>
              </a:ext>
            </a:extLst>
          </p:cNvPr>
          <p:cNvPicPr>
            <a:picLocks noChangeAspect="1"/>
          </p:cNvPicPr>
          <p:nvPr/>
        </p:nvPicPr>
        <p:blipFill rotWithShape="1">
          <a:blip r:embed="rId3"/>
          <a:srcRect t="11691" r="2" b="20199"/>
          <a:stretch/>
        </p:blipFill>
        <p:spPr>
          <a:xfrm>
            <a:off x="7290230" y="3534156"/>
            <a:ext cx="4901771" cy="3323844"/>
          </a:xfrm>
          <a:custGeom>
            <a:avLst/>
            <a:gdLst/>
            <a:ahLst/>
            <a:cxnLst/>
            <a:rect l="l" t="t" r="r" b="b"/>
            <a:pathLst>
              <a:path w="4901771" h="3305556">
                <a:moveTo>
                  <a:pt x="1630" y="0"/>
                </a:moveTo>
                <a:lnTo>
                  <a:pt x="4901771" y="0"/>
                </a:lnTo>
                <a:lnTo>
                  <a:pt x="4901771" y="3305556"/>
                </a:lnTo>
                <a:lnTo>
                  <a:pt x="4710787" y="3305556"/>
                </a:lnTo>
                <a:lnTo>
                  <a:pt x="4544484" y="3305556"/>
                </a:lnTo>
                <a:lnTo>
                  <a:pt x="3496422" y="3305556"/>
                </a:lnTo>
                <a:lnTo>
                  <a:pt x="2716256" y="3305556"/>
                </a:lnTo>
                <a:lnTo>
                  <a:pt x="2502754" y="3305556"/>
                </a:lnTo>
                <a:lnTo>
                  <a:pt x="2390998" y="3228155"/>
                </a:lnTo>
                <a:cubicBezTo>
                  <a:pt x="2217180" y="3100664"/>
                  <a:pt x="2046553" y="2962953"/>
                  <a:pt x="1874350" y="2822370"/>
                </a:cubicBezTo>
                <a:cubicBezTo>
                  <a:pt x="928725" y="2050395"/>
                  <a:pt x="0" y="1416687"/>
                  <a:pt x="0" y="69212"/>
                </a:cubicBezTo>
                <a:close/>
              </a:path>
            </a:pathLst>
          </a:custGeom>
        </p:spPr>
      </p:pic>
      <p:graphicFrame>
        <p:nvGraphicFramePr>
          <p:cNvPr id="6" name="Content Placeholder">
            <a:extLst>
              <a:ext uri="{FF2B5EF4-FFF2-40B4-BE49-F238E27FC236}">
                <a16:creationId xmlns:a16="http://schemas.microsoft.com/office/drawing/2014/main" id="{5E581671-3847-F695-503B-599CF20B8C78}"/>
              </a:ext>
            </a:extLst>
          </p:cNvPr>
          <p:cNvGraphicFramePr>
            <a:graphicFrameLocks noGrp="1"/>
          </p:cNvGraphicFramePr>
          <p:nvPr>
            <p:ph idx="1"/>
            <p:extLst>
              <p:ext uri="{D42A27DB-BD31-4B8C-83A1-F6EECF244321}">
                <p14:modId xmlns:p14="http://schemas.microsoft.com/office/powerpoint/2010/main" val="2854224725"/>
              </p:ext>
            </p:extLst>
          </p:nvPr>
        </p:nvGraphicFramePr>
        <p:xfrm>
          <a:off x="294640" y="1348105"/>
          <a:ext cx="6066403" cy="4616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664764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61" name="Rectangle 37">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7" name="Picture 6">
            <a:extLst>
              <a:ext uri="{FF2B5EF4-FFF2-40B4-BE49-F238E27FC236}">
                <a16:creationId xmlns:a16="http://schemas.microsoft.com/office/drawing/2014/main" id="{8D5A64BF-03A2-F8E6-02BD-AB7F65C389BC}"/>
              </a:ext>
            </a:extLst>
          </p:cNvPr>
          <p:cNvPicPr>
            <a:picLocks noChangeAspect="1"/>
          </p:cNvPicPr>
          <p:nvPr/>
        </p:nvPicPr>
        <p:blipFill rotWithShape="1">
          <a:blip r:embed="rId2"/>
          <a:srcRect t="20620" r="2" b="1579"/>
          <a:stretch/>
        </p:blipFill>
        <p:spPr>
          <a:xfrm>
            <a:off x="5589352" y="10"/>
            <a:ext cx="6602653" cy="3428990"/>
          </a:xfrm>
          <a:custGeom>
            <a:avLst/>
            <a:gdLst/>
            <a:ahLst/>
            <a:cxnLst/>
            <a:rect l="l" t="t" r="r" b="b"/>
            <a:pathLst>
              <a:path w="6602653" h="3387852">
                <a:moveTo>
                  <a:pt x="0" y="0"/>
                </a:moveTo>
                <a:lnTo>
                  <a:pt x="6602653" y="0"/>
                </a:lnTo>
                <a:lnTo>
                  <a:pt x="6602653" y="3387852"/>
                </a:lnTo>
                <a:lnTo>
                  <a:pt x="1651528" y="3387852"/>
                </a:lnTo>
                <a:lnTo>
                  <a:pt x="1650315" y="3337395"/>
                </a:lnTo>
                <a:cubicBezTo>
                  <a:pt x="1582116" y="1928213"/>
                  <a:pt x="1005803" y="708413"/>
                  <a:pt x="22589" y="14997"/>
                </a:cubicBezTo>
                <a:close/>
              </a:path>
            </a:pathLst>
          </a:custGeom>
        </p:spPr>
      </p:pic>
      <p:pic>
        <p:nvPicPr>
          <p:cNvPr id="5" name="Picture 4" descr="Graphical user interface&#10;&#10;Description automatically generated">
            <a:extLst>
              <a:ext uri="{FF2B5EF4-FFF2-40B4-BE49-F238E27FC236}">
                <a16:creationId xmlns:a16="http://schemas.microsoft.com/office/drawing/2014/main" id="{98C1CFF9-3258-AFC9-CA55-B049C5A9F679}"/>
              </a:ext>
            </a:extLst>
          </p:cNvPr>
          <p:cNvPicPr>
            <a:picLocks noChangeAspect="1"/>
          </p:cNvPicPr>
          <p:nvPr/>
        </p:nvPicPr>
        <p:blipFill rotWithShape="1">
          <a:blip r:embed="rId3"/>
          <a:srcRect t="1685" b="16682"/>
          <a:stretch/>
        </p:blipFill>
        <p:spPr>
          <a:xfrm>
            <a:off x="4691113" y="3429000"/>
            <a:ext cx="7500882" cy="3429000"/>
          </a:xfrm>
          <a:custGeom>
            <a:avLst/>
            <a:gdLst/>
            <a:ahLst/>
            <a:cxnLst/>
            <a:rect l="l" t="t" r="r" b="b"/>
            <a:pathLst>
              <a:path w="7500882" h="3387852">
                <a:moveTo>
                  <a:pt x="2551735" y="0"/>
                </a:moveTo>
                <a:lnTo>
                  <a:pt x="7500882" y="0"/>
                </a:lnTo>
                <a:lnTo>
                  <a:pt x="7500882" y="3387852"/>
                </a:lnTo>
                <a:lnTo>
                  <a:pt x="0" y="3387852"/>
                </a:lnTo>
                <a:lnTo>
                  <a:pt x="114106" y="3310451"/>
                </a:lnTo>
                <a:cubicBezTo>
                  <a:pt x="291579" y="3182960"/>
                  <a:pt x="465794" y="3045249"/>
                  <a:pt x="641619" y="2904666"/>
                </a:cubicBezTo>
                <a:cubicBezTo>
                  <a:pt x="1607125" y="2132691"/>
                  <a:pt x="2555378" y="1498983"/>
                  <a:pt x="2555378" y="151508"/>
                </a:cubicBezTo>
                <a:close/>
              </a:path>
            </a:pathLst>
          </a:custGeom>
        </p:spPr>
      </p:pic>
      <p:sp>
        <p:nvSpPr>
          <p:cNvPr id="62" name="Freeform: Shape 39">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3" name="Freeform: Shape 41">
            <a:extLst>
              <a:ext uri="{FF2B5EF4-FFF2-40B4-BE49-F238E27FC236}">
                <a16:creationId xmlns:a16="http://schemas.microsoft.com/office/drawing/2014/main" id="{7AB12D93-FFA0-48A7-9E87-21388D4B5F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95778 w 12192000"/>
              <a:gd name="connsiteY1" fmla="*/ 0 h 6858000"/>
              <a:gd name="connsiteX2" fmla="*/ 2916518 w 12192000"/>
              <a:gd name="connsiteY2" fmla="*/ 0 h 6858000"/>
              <a:gd name="connsiteX3" fmla="*/ 5644232 w 12192000"/>
              <a:gd name="connsiteY3" fmla="*/ 0 h 6858000"/>
              <a:gd name="connsiteX4" fmla="*/ 5659622 w 12192000"/>
              <a:gd name="connsiteY4" fmla="*/ 10445 h 6858000"/>
              <a:gd name="connsiteX5" fmla="*/ 7233860 w 12192000"/>
              <a:gd name="connsiteY5" fmla="*/ 3057689 h 6858000"/>
              <a:gd name="connsiteX6" fmla="*/ 7250324 w 12192000"/>
              <a:gd name="connsiteY6" fmla="*/ 3406140 h 6858000"/>
              <a:gd name="connsiteX7" fmla="*/ 12192000 w 12192000"/>
              <a:gd name="connsiteY7" fmla="*/ 3406140 h 6858000"/>
              <a:gd name="connsiteX8" fmla="*/ 12192000 w 12192000"/>
              <a:gd name="connsiteY8" fmla="*/ 3451860 h 6858000"/>
              <a:gd name="connsiteX9" fmla="*/ 7252484 w 12192000"/>
              <a:gd name="connsiteY9" fmla="*/ 3451860 h 6858000"/>
              <a:gd name="connsiteX10" fmla="*/ 7260519 w 12192000"/>
              <a:gd name="connsiteY10" fmla="*/ 3621913 h 6858000"/>
              <a:gd name="connsiteX11" fmla="*/ 5386171 w 12192000"/>
              <a:gd name="connsiteY11" fmla="*/ 6378742 h 6858000"/>
              <a:gd name="connsiteX12" fmla="*/ 4869521 w 12192000"/>
              <a:gd name="connsiteY12" fmla="*/ 6785068 h 6858000"/>
              <a:gd name="connsiteX13" fmla="*/ 4764358 w 12192000"/>
              <a:gd name="connsiteY13" fmla="*/ 6858000 h 6858000"/>
              <a:gd name="connsiteX14" fmla="*/ 2916518 w 12192000"/>
              <a:gd name="connsiteY14" fmla="*/ 6858000 h 6858000"/>
              <a:gd name="connsiteX15" fmla="*/ 95778 w 12192000"/>
              <a:gd name="connsiteY15" fmla="*/ 6858000 h 6858000"/>
              <a:gd name="connsiteX16" fmla="*/ 0 w 12192000"/>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6858000">
                <a:moveTo>
                  <a:pt x="0" y="0"/>
                </a:moveTo>
                <a:lnTo>
                  <a:pt x="95778" y="0"/>
                </a:lnTo>
                <a:lnTo>
                  <a:pt x="2916518" y="0"/>
                </a:lnTo>
                <a:lnTo>
                  <a:pt x="5644232" y="0"/>
                </a:lnTo>
                <a:lnTo>
                  <a:pt x="5659622" y="10445"/>
                </a:lnTo>
                <a:cubicBezTo>
                  <a:pt x="6558388" y="658496"/>
                  <a:pt x="7110000" y="1765698"/>
                  <a:pt x="7233860" y="3057689"/>
                </a:cubicBezTo>
                <a:lnTo>
                  <a:pt x="7250324" y="3406140"/>
                </a:lnTo>
                <a:lnTo>
                  <a:pt x="12192000" y="3406140"/>
                </a:lnTo>
                <a:lnTo>
                  <a:pt x="12192000" y="3451860"/>
                </a:lnTo>
                <a:lnTo>
                  <a:pt x="7252484" y="3451860"/>
                </a:lnTo>
                <a:lnTo>
                  <a:pt x="7260519" y="3621913"/>
                </a:lnTo>
                <a:cubicBezTo>
                  <a:pt x="7260519" y="4971185"/>
                  <a:pt x="6331795" y="5605738"/>
                  <a:pt x="5386171" y="6378742"/>
                </a:cubicBezTo>
                <a:cubicBezTo>
                  <a:pt x="5213968" y="6519512"/>
                  <a:pt x="5043339" y="6657407"/>
                  <a:pt x="4869521" y="6785068"/>
                </a:cubicBezTo>
                <a:lnTo>
                  <a:pt x="4764358" y="6858000"/>
                </a:lnTo>
                <a:lnTo>
                  <a:pt x="2916518" y="6858000"/>
                </a:lnTo>
                <a:lnTo>
                  <a:pt x="95778" y="6858000"/>
                </a:lnTo>
                <a:lnTo>
                  <a:pt x="0" y="6858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4" name="Freeform: Shape 43">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57378"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658015" y="294968"/>
            <a:ext cx="4985766" cy="745614"/>
          </a:xfrm>
        </p:spPr>
        <p:txBody>
          <a:bodyPr anchor="b">
            <a:normAutofit fontScale="90000"/>
          </a:bodyPr>
          <a:lstStyle/>
          <a:p>
            <a:r>
              <a:rPr lang="en-US" dirty="0"/>
              <a:t>Data Transmission</a:t>
            </a:r>
          </a:p>
        </p:txBody>
      </p:sp>
      <p:graphicFrame>
        <p:nvGraphicFramePr>
          <p:cNvPr id="6" name="Content Placeholder">
            <a:extLst>
              <a:ext uri="{FF2B5EF4-FFF2-40B4-BE49-F238E27FC236}">
                <a16:creationId xmlns:a16="http://schemas.microsoft.com/office/drawing/2014/main" id="{627F432A-C492-31C2-E059-6577E58234AB}"/>
              </a:ext>
            </a:extLst>
          </p:cNvPr>
          <p:cNvGraphicFramePr>
            <a:graphicFrameLocks noGrp="1"/>
          </p:cNvGraphicFramePr>
          <p:nvPr>
            <p:ph idx="1"/>
            <p:extLst>
              <p:ext uri="{D42A27DB-BD31-4B8C-83A1-F6EECF244321}">
                <p14:modId xmlns:p14="http://schemas.microsoft.com/office/powerpoint/2010/main" val="1677213462"/>
              </p:ext>
            </p:extLst>
          </p:nvPr>
        </p:nvGraphicFramePr>
        <p:xfrm>
          <a:off x="466741" y="1275726"/>
          <a:ext cx="6341807" cy="48964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225818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F0682E21-79C4-4529-9275-51F318B9A0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4407938" y="442220"/>
            <a:ext cx="6282873" cy="1734598"/>
          </a:xfrm>
        </p:spPr>
        <p:txBody>
          <a:bodyPr>
            <a:normAutofit/>
          </a:bodyPr>
          <a:lstStyle/>
          <a:p>
            <a:r>
              <a:rPr lang="en-US" dirty="0"/>
              <a:t>Power Management</a:t>
            </a:r>
          </a:p>
        </p:txBody>
      </p:sp>
      <p:sp>
        <p:nvSpPr>
          <p:cNvPr id="23" name="Freeform: Shape 22">
            <a:extLst>
              <a:ext uri="{FF2B5EF4-FFF2-40B4-BE49-F238E27FC236}">
                <a16:creationId xmlns:a16="http://schemas.microsoft.com/office/drawing/2014/main" id="{59F79411-C7D8-478C-9413-52E857690B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46AA8137-008D-4F35-AE77-B226A30365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204C1530-34B9-4662-8952-65590E1BE6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a:extLst>
              <a:ext uri="{FF2B5EF4-FFF2-40B4-BE49-F238E27FC236}">
                <a16:creationId xmlns:a16="http://schemas.microsoft.com/office/drawing/2014/main" id="{9AAE0EE8-9408-622C-A313-D43E56BBFCA9}"/>
              </a:ext>
            </a:extLst>
          </p:cNvPr>
          <p:cNvPicPr>
            <a:picLocks noChangeAspect="1"/>
          </p:cNvPicPr>
          <p:nvPr/>
        </p:nvPicPr>
        <p:blipFill rotWithShape="1">
          <a:blip r:embed="rId2"/>
          <a:srcRect r="10226" b="-1"/>
          <a:stretch/>
        </p:blipFill>
        <p:spPr>
          <a:xfrm>
            <a:off x="153" y="10"/>
            <a:ext cx="3298460" cy="3406130"/>
          </a:xfrm>
          <a:custGeom>
            <a:avLst/>
            <a:gdLst/>
            <a:ahLst/>
            <a:cxnLst/>
            <a:rect l="l" t="t" r="r" b="b"/>
            <a:pathLst>
              <a:path w="3298460" h="3387852">
                <a:moveTo>
                  <a:pt x="0" y="0"/>
                </a:moveTo>
                <a:lnTo>
                  <a:pt x="1680943" y="0"/>
                </a:lnTo>
                <a:lnTo>
                  <a:pt x="1703067" y="14997"/>
                </a:lnTo>
                <a:cubicBezTo>
                  <a:pt x="2666032" y="708413"/>
                  <a:pt x="3230478" y="1928213"/>
                  <a:pt x="3297272" y="3337395"/>
                </a:cubicBezTo>
                <a:lnTo>
                  <a:pt x="3298460" y="3387852"/>
                </a:lnTo>
                <a:lnTo>
                  <a:pt x="0" y="3387852"/>
                </a:lnTo>
                <a:close/>
              </a:path>
            </a:pathLst>
          </a:custGeom>
        </p:spPr>
      </p:pic>
      <p:pic>
        <p:nvPicPr>
          <p:cNvPr id="5" name="Picture 4">
            <a:extLst>
              <a:ext uri="{FF2B5EF4-FFF2-40B4-BE49-F238E27FC236}">
                <a16:creationId xmlns:a16="http://schemas.microsoft.com/office/drawing/2014/main" id="{7A0AE4C4-05B1-AE04-D94C-5020821C66A0}"/>
              </a:ext>
            </a:extLst>
          </p:cNvPr>
          <p:cNvPicPr>
            <a:picLocks noChangeAspect="1"/>
          </p:cNvPicPr>
          <p:nvPr/>
        </p:nvPicPr>
        <p:blipFill rotWithShape="1">
          <a:blip r:embed="rId3"/>
          <a:srcRect l="15195" r="30486" b="2"/>
          <a:stretch/>
        </p:blipFill>
        <p:spPr>
          <a:xfrm>
            <a:off x="20" y="3451860"/>
            <a:ext cx="3303946" cy="3406140"/>
          </a:xfrm>
          <a:custGeom>
            <a:avLst/>
            <a:gdLst/>
            <a:ahLst/>
            <a:cxnLst/>
            <a:rect l="l" t="t" r="r" b="b"/>
            <a:pathLst>
              <a:path w="3303966" h="3387852">
                <a:moveTo>
                  <a:pt x="0" y="0"/>
                </a:moveTo>
                <a:lnTo>
                  <a:pt x="3300398" y="0"/>
                </a:lnTo>
                <a:lnTo>
                  <a:pt x="3303966" y="151508"/>
                </a:lnTo>
                <a:cubicBezTo>
                  <a:pt x="3303966" y="1498983"/>
                  <a:pt x="2375241" y="2132691"/>
                  <a:pt x="1429616" y="2904666"/>
                </a:cubicBezTo>
                <a:cubicBezTo>
                  <a:pt x="1257413" y="3045249"/>
                  <a:pt x="1086786" y="3182960"/>
                  <a:pt x="912968" y="3310451"/>
                </a:cubicBezTo>
                <a:lnTo>
                  <a:pt x="801212" y="3387852"/>
                </a:lnTo>
                <a:lnTo>
                  <a:pt x="0" y="3387852"/>
                </a:lnTo>
                <a:close/>
              </a:path>
            </a:pathLst>
          </a:custGeom>
        </p:spPr>
      </p:pic>
      <p:sp>
        <p:nvSpPr>
          <p:cNvPr id="3" name="Content Placeholder"/>
          <p:cNvSpPr>
            <a:spLocks noGrp="1"/>
          </p:cNvSpPr>
          <p:nvPr>
            <p:ph idx="1"/>
          </p:nvPr>
        </p:nvSpPr>
        <p:spPr>
          <a:xfrm>
            <a:off x="4408227" y="2312988"/>
            <a:ext cx="6281998" cy="3651250"/>
          </a:xfrm>
          <a:prstGeom prst="rect">
            <a:avLst/>
          </a:prstGeom>
          <a:ln>
            <a:noFill/>
          </a:ln>
        </p:spPr>
        <p:txBody>
          <a:bodyPr anchor="ctr">
            <a:normAutofit/>
          </a:bodyPr>
          <a:lstStyle/>
          <a:p>
            <a:pPr lvl="0">
              <a:lnSpc>
                <a:spcPct val="130000"/>
              </a:lnSpc>
            </a:pPr>
            <a:r>
              <a:rPr lang="en-US" dirty="0"/>
              <a:t>Battery systems</a:t>
            </a:r>
          </a:p>
          <a:p>
            <a:pPr lvl="1">
              <a:lnSpc>
                <a:spcPct val="130000"/>
              </a:lnSpc>
            </a:pPr>
            <a:r>
              <a:rPr lang="en-US" dirty="0"/>
              <a:t>Lithium-ion</a:t>
            </a:r>
          </a:p>
          <a:p>
            <a:pPr lvl="1">
              <a:lnSpc>
                <a:spcPct val="130000"/>
              </a:lnSpc>
            </a:pPr>
            <a:r>
              <a:rPr lang="en-US" dirty="0"/>
              <a:t>Nickel-cadmium</a:t>
            </a:r>
          </a:p>
          <a:p>
            <a:pPr lvl="1">
              <a:lnSpc>
                <a:spcPct val="130000"/>
              </a:lnSpc>
            </a:pPr>
            <a:r>
              <a:rPr lang="en-US" dirty="0"/>
              <a:t>Lead-acid</a:t>
            </a:r>
          </a:p>
          <a:p>
            <a:pPr lvl="0">
              <a:lnSpc>
                <a:spcPct val="130000"/>
              </a:lnSpc>
            </a:pPr>
            <a:r>
              <a:rPr lang="en-US" dirty="0"/>
              <a:t>Charging systems</a:t>
            </a:r>
          </a:p>
          <a:p>
            <a:pPr lvl="1">
              <a:lnSpc>
                <a:spcPct val="130000"/>
              </a:lnSpc>
            </a:pPr>
            <a:r>
              <a:rPr lang="en-US" dirty="0"/>
              <a:t>Plug-in chargers</a:t>
            </a:r>
          </a:p>
          <a:p>
            <a:pPr lvl="1">
              <a:lnSpc>
                <a:spcPct val="130000"/>
              </a:lnSpc>
            </a:pPr>
            <a:r>
              <a:rPr lang="en-US" dirty="0"/>
              <a:t>Wireless chargers</a:t>
            </a:r>
          </a:p>
          <a:p>
            <a:pPr lvl="1">
              <a:lnSpc>
                <a:spcPct val="130000"/>
              </a:lnSpc>
            </a:pPr>
            <a:r>
              <a:rPr lang="en-US" dirty="0"/>
              <a:t>Swapping stations</a:t>
            </a:r>
          </a:p>
        </p:txBody>
      </p:sp>
    </p:spTree>
    <p:extLst>
      <p:ext uri="{BB962C8B-B14F-4D97-AF65-F5344CB8AC3E}">
        <p14:creationId xmlns:p14="http://schemas.microsoft.com/office/powerpoint/2010/main" val="2666871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a:extLst>
              <a:ext uri="{FF2B5EF4-FFF2-40B4-BE49-F238E27FC236}">
                <a16:creationId xmlns:a16="http://schemas.microsoft.com/office/drawing/2014/main" id="{AECDE7C0-2156-990E-21F3-4738E2953BC7}"/>
              </a:ext>
            </a:extLst>
          </p:cNvPr>
          <p:cNvPicPr>
            <a:picLocks noChangeAspect="1"/>
          </p:cNvPicPr>
          <p:nvPr/>
        </p:nvPicPr>
        <p:blipFill rotWithShape="1">
          <a:blip r:embed="rId2"/>
          <a:srcRect l="15664" r="9185" b="5"/>
          <a:stretch/>
        </p:blipFill>
        <p:spPr>
          <a:xfrm>
            <a:off x="4487333" y="10"/>
            <a:ext cx="7704667"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p:spPr>
      </p:pic>
      <p:sp>
        <p:nvSpPr>
          <p:cNvPr id="11" name="Freeform: Shape 10">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3" name="Freeform: Shape 12">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1100443" y="2736680"/>
            <a:ext cx="5274860" cy="1384639"/>
          </a:xfrm>
        </p:spPr>
        <p:txBody>
          <a:bodyPr anchor="b">
            <a:normAutofit/>
          </a:bodyPr>
          <a:lstStyle/>
          <a:p>
            <a:r>
              <a:rPr lang="en-US" sz="5600" dirty="0"/>
              <a:t>Introduction</a:t>
            </a:r>
          </a:p>
        </p:txBody>
      </p:sp>
    </p:spTree>
    <p:extLst>
      <p:ext uri="{BB962C8B-B14F-4D97-AF65-F5344CB8AC3E}">
        <p14:creationId xmlns:p14="http://schemas.microsoft.com/office/powerpoint/2010/main" val="27781372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2" name="Freeform: Shape 11">
            <a:extLst>
              <a:ext uri="{FF2B5EF4-FFF2-40B4-BE49-F238E27FC236}">
                <a16:creationId xmlns:a16="http://schemas.microsoft.com/office/drawing/2014/main" id="{1EC86DB4-572A-4F71-AF8A-2395B4CA7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756583" y="0"/>
            <a:ext cx="11435265" cy="6858000"/>
          </a:xfrm>
          <a:custGeom>
            <a:avLst/>
            <a:gdLst>
              <a:gd name="connsiteX0" fmla="*/ 9925983 w 11435265"/>
              <a:gd name="connsiteY0" fmla="*/ 6858000 h 6858000"/>
              <a:gd name="connsiteX1" fmla="*/ 0 w 11435265"/>
              <a:gd name="connsiteY1" fmla="*/ 6858000 h 6858000"/>
              <a:gd name="connsiteX2" fmla="*/ 0 w 11435265"/>
              <a:gd name="connsiteY2" fmla="*/ 0 h 6858000"/>
              <a:gd name="connsiteX3" fmla="*/ 996904 w 11435265"/>
              <a:gd name="connsiteY3" fmla="*/ 0 h 6858000"/>
              <a:gd name="connsiteX4" fmla="*/ 2426875 w 11435265"/>
              <a:gd name="connsiteY4" fmla="*/ 0 h 6858000"/>
              <a:gd name="connsiteX5" fmla="*/ 4014127 w 11435265"/>
              <a:gd name="connsiteY5" fmla="*/ 0 h 6858000"/>
              <a:gd name="connsiteX6" fmla="*/ 4359595 w 11435265"/>
              <a:gd name="connsiteY6" fmla="*/ 0 h 6858000"/>
              <a:gd name="connsiteX7" fmla="*/ 4647960 w 11435265"/>
              <a:gd name="connsiteY7" fmla="*/ 0 h 6858000"/>
              <a:gd name="connsiteX8" fmla="*/ 4691093 w 11435265"/>
              <a:gd name="connsiteY8" fmla="*/ 0 h 6858000"/>
              <a:gd name="connsiteX9" fmla="*/ 5558544 w 11435265"/>
              <a:gd name="connsiteY9" fmla="*/ 0 h 6858000"/>
              <a:gd name="connsiteX10" fmla="*/ 5570664 w 11435265"/>
              <a:gd name="connsiteY10" fmla="*/ 0 h 6858000"/>
              <a:gd name="connsiteX11" fmla="*/ 5695183 w 11435265"/>
              <a:gd name="connsiteY11" fmla="*/ 0 h 6858000"/>
              <a:gd name="connsiteX12" fmla="*/ 7177357 w 11435265"/>
              <a:gd name="connsiteY12" fmla="*/ 0 h 6858000"/>
              <a:gd name="connsiteX13" fmla="*/ 9824163 w 11435265"/>
              <a:gd name="connsiteY13" fmla="*/ 0 h 6858000"/>
              <a:gd name="connsiteX14" fmla="*/ 9846125 w 11435265"/>
              <a:gd name="connsiteY14" fmla="*/ 16892 h 6858000"/>
              <a:gd name="connsiteX15" fmla="*/ 11435265 w 11435265"/>
              <a:gd name="connsiteY15" fmla="*/ 4079318 h 6858000"/>
              <a:gd name="connsiteX16" fmla="*/ 10261404 w 11435265"/>
              <a:gd name="connsiteY16"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35265" h="6858000">
                <a:moveTo>
                  <a:pt x="9925983" y="6858000"/>
                </a:moveTo>
                <a:lnTo>
                  <a:pt x="0" y="6858000"/>
                </a:lnTo>
                <a:lnTo>
                  <a:pt x="0" y="0"/>
                </a:lnTo>
                <a:lnTo>
                  <a:pt x="996904" y="0"/>
                </a:lnTo>
                <a:lnTo>
                  <a:pt x="2426875" y="0"/>
                </a:lnTo>
                <a:lnTo>
                  <a:pt x="4014127" y="0"/>
                </a:lnTo>
                <a:lnTo>
                  <a:pt x="4359595" y="0"/>
                </a:lnTo>
                <a:lnTo>
                  <a:pt x="4647960" y="0"/>
                </a:lnTo>
                <a:lnTo>
                  <a:pt x="4691093" y="0"/>
                </a:lnTo>
                <a:lnTo>
                  <a:pt x="5558544" y="0"/>
                </a:lnTo>
                <a:lnTo>
                  <a:pt x="5570664" y="0"/>
                </a:lnTo>
                <a:lnTo>
                  <a:pt x="5695183" y="0"/>
                </a:lnTo>
                <a:lnTo>
                  <a:pt x="7177357" y="0"/>
                </a:lnTo>
                <a:lnTo>
                  <a:pt x="9824163" y="0"/>
                </a:lnTo>
                <a:lnTo>
                  <a:pt x="9846125" y="16892"/>
                </a:lnTo>
                <a:cubicBezTo>
                  <a:pt x="10865743" y="850004"/>
                  <a:pt x="11435265" y="2357705"/>
                  <a:pt x="11435265" y="4079318"/>
                </a:cubicBezTo>
                <a:cubicBezTo>
                  <a:pt x="11435265" y="5217633"/>
                  <a:pt x="10916694" y="5903717"/>
                  <a:pt x="10261404" y="654244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71BA53A4-C4B7-4189-9FC1-6350B1AB5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341199" y="0"/>
            <a:ext cx="1518348" cy="6858000"/>
          </a:xfrm>
          <a:custGeom>
            <a:avLst/>
            <a:gdLst>
              <a:gd name="connsiteX0" fmla="*/ 19178 w 1518348"/>
              <a:gd name="connsiteY0" fmla="*/ 6858000 h 6858000"/>
              <a:gd name="connsiteX1" fmla="*/ 0 w 1518348"/>
              <a:gd name="connsiteY1" fmla="*/ 6858000 h 6858000"/>
              <a:gd name="connsiteX2" fmla="*/ 241394 w 1518348"/>
              <a:gd name="connsiteY2" fmla="*/ 6638611 h 6858000"/>
              <a:gd name="connsiteX3" fmla="*/ 1493356 w 1518348"/>
              <a:gd name="connsiteY3" fmla="*/ 4142424 h 6858000"/>
              <a:gd name="connsiteX4" fmla="*/ 282053 w 1518348"/>
              <a:gd name="connsiteY4" fmla="*/ 26474 h 6858000"/>
              <a:gd name="connsiteX5" fmla="*/ 256233 w 1518348"/>
              <a:gd name="connsiteY5" fmla="*/ 0 h 6858000"/>
              <a:gd name="connsiteX6" fmla="*/ 273463 w 1518348"/>
              <a:gd name="connsiteY6" fmla="*/ 0 h 6858000"/>
              <a:gd name="connsiteX7" fmla="*/ 300199 w 1518348"/>
              <a:gd name="connsiteY7" fmla="*/ 27414 h 6858000"/>
              <a:gd name="connsiteX8" fmla="*/ 1511501 w 1518348"/>
              <a:gd name="connsiteY8" fmla="*/ 4143362 h 6858000"/>
              <a:gd name="connsiteX9" fmla="*/ 259539 w 1518348"/>
              <a:gd name="connsiteY9" fmla="*/ 663954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348" h="6858000">
                <a:moveTo>
                  <a:pt x="19178" y="6858000"/>
                </a:moveTo>
                <a:lnTo>
                  <a:pt x="0" y="6858000"/>
                </a:lnTo>
                <a:lnTo>
                  <a:pt x="241394" y="6638611"/>
                </a:lnTo>
                <a:cubicBezTo>
                  <a:pt x="909582" y="6009084"/>
                  <a:pt x="1445892" y="5323498"/>
                  <a:pt x="1493356" y="4142424"/>
                </a:cubicBezTo>
                <a:cubicBezTo>
                  <a:pt x="1560655" y="2467784"/>
                  <a:pt x="1130049" y="962858"/>
                  <a:pt x="282053" y="26474"/>
                </a:cubicBezTo>
                <a:lnTo>
                  <a:pt x="256233" y="0"/>
                </a:lnTo>
                <a:lnTo>
                  <a:pt x="273463" y="0"/>
                </a:lnTo>
                <a:lnTo>
                  <a:pt x="300199" y="27414"/>
                </a:lnTo>
                <a:cubicBezTo>
                  <a:pt x="1148195" y="963796"/>
                  <a:pt x="1578800" y="2468723"/>
                  <a:pt x="1511501" y="4143362"/>
                </a:cubicBezTo>
                <a:cubicBezTo>
                  <a:pt x="1464037" y="5324436"/>
                  <a:pt x="927728" y="6010023"/>
                  <a:pt x="259539" y="6639549"/>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6" name="Freeform: Shape 15">
            <a:extLst>
              <a:ext uri="{FF2B5EF4-FFF2-40B4-BE49-F238E27FC236}">
                <a16:creationId xmlns:a16="http://schemas.microsoft.com/office/drawing/2014/main" id="{5558AD6E-B070-4640-AA07-87E208983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552928" y="0"/>
            <a:ext cx="1644534" cy="6858000"/>
          </a:xfrm>
          <a:custGeom>
            <a:avLst/>
            <a:gdLst>
              <a:gd name="connsiteX0" fmla="*/ 135252 w 1644534"/>
              <a:gd name="connsiteY0" fmla="*/ 6858000 h 6858000"/>
              <a:gd name="connsiteX1" fmla="*/ 101819 w 1644534"/>
              <a:gd name="connsiteY1" fmla="*/ 6858000 h 6858000"/>
              <a:gd name="connsiteX2" fmla="*/ 437240 w 1644534"/>
              <a:gd name="connsiteY2" fmla="*/ 6542447 h 6858000"/>
              <a:gd name="connsiteX3" fmla="*/ 1611101 w 1644534"/>
              <a:gd name="connsiteY3" fmla="*/ 4079318 h 6858000"/>
              <a:gd name="connsiteX4" fmla="*/ 21961 w 1644534"/>
              <a:gd name="connsiteY4" fmla="*/ 16892 h 6858000"/>
              <a:gd name="connsiteX5" fmla="*/ 0 w 1644534"/>
              <a:gd name="connsiteY5" fmla="*/ 0 h 6858000"/>
              <a:gd name="connsiteX6" fmla="*/ 33433 w 1644534"/>
              <a:gd name="connsiteY6" fmla="*/ 0 h 6858000"/>
              <a:gd name="connsiteX7" fmla="*/ 55394 w 1644534"/>
              <a:gd name="connsiteY7" fmla="*/ 16892 h 6858000"/>
              <a:gd name="connsiteX8" fmla="*/ 1644534 w 1644534"/>
              <a:gd name="connsiteY8" fmla="*/ 4079318 h 6858000"/>
              <a:gd name="connsiteX9" fmla="*/ 470673 w 1644534"/>
              <a:gd name="connsiteY9"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534" h="6858000">
                <a:moveTo>
                  <a:pt x="135252" y="6858000"/>
                </a:moveTo>
                <a:lnTo>
                  <a:pt x="101819" y="6858000"/>
                </a:lnTo>
                <a:lnTo>
                  <a:pt x="437240" y="6542447"/>
                </a:lnTo>
                <a:cubicBezTo>
                  <a:pt x="1092531" y="5903717"/>
                  <a:pt x="1611101" y="5217633"/>
                  <a:pt x="1611101" y="4079318"/>
                </a:cubicBezTo>
                <a:cubicBezTo>
                  <a:pt x="1611101" y="2357705"/>
                  <a:pt x="1041580" y="850004"/>
                  <a:pt x="21961" y="16892"/>
                </a:cubicBezTo>
                <a:lnTo>
                  <a:pt x="0" y="0"/>
                </a:lnTo>
                <a:lnTo>
                  <a:pt x="33433" y="0"/>
                </a:lnTo>
                <a:lnTo>
                  <a:pt x="55394" y="16892"/>
                </a:lnTo>
                <a:cubicBezTo>
                  <a:pt x="1075012" y="850004"/>
                  <a:pt x="1644534" y="2357705"/>
                  <a:pt x="1644534" y="4079318"/>
                </a:cubicBezTo>
                <a:cubicBezTo>
                  <a:pt x="1644534" y="5217633"/>
                  <a:pt x="1125963" y="5903717"/>
                  <a:pt x="470673" y="654244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36ACFB69-D148-449E-AC5A-C55AA20A7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88858" y="0"/>
            <a:ext cx="1461546" cy="6858000"/>
          </a:xfrm>
          <a:custGeom>
            <a:avLst/>
            <a:gdLst>
              <a:gd name="connsiteX0" fmla="*/ 107940 w 1461546"/>
              <a:gd name="connsiteY0" fmla="*/ 6858000 h 6858000"/>
              <a:gd name="connsiteX1" fmla="*/ 91317 w 1461546"/>
              <a:gd name="connsiteY1" fmla="*/ 6858000 h 6858000"/>
              <a:gd name="connsiteX2" fmla="*/ 392141 w 1461546"/>
              <a:gd name="connsiteY2" fmla="*/ 6542447 h 6858000"/>
              <a:gd name="connsiteX3" fmla="*/ 1444924 w 1461546"/>
              <a:gd name="connsiteY3" fmla="*/ 4079318 h 6858000"/>
              <a:gd name="connsiteX4" fmla="*/ 19696 w 1461546"/>
              <a:gd name="connsiteY4" fmla="*/ 16892 h 6858000"/>
              <a:gd name="connsiteX5" fmla="*/ 0 w 1461546"/>
              <a:gd name="connsiteY5" fmla="*/ 0 h 6858000"/>
              <a:gd name="connsiteX6" fmla="*/ 16622 w 1461546"/>
              <a:gd name="connsiteY6" fmla="*/ 0 h 6858000"/>
              <a:gd name="connsiteX7" fmla="*/ 36319 w 1461546"/>
              <a:gd name="connsiteY7" fmla="*/ 16892 h 6858000"/>
              <a:gd name="connsiteX8" fmla="*/ 1461546 w 1461546"/>
              <a:gd name="connsiteY8" fmla="*/ 4079318 h 6858000"/>
              <a:gd name="connsiteX9" fmla="*/ 408763 w 1461546"/>
              <a:gd name="connsiteY9"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1546" h="6858000">
                <a:moveTo>
                  <a:pt x="107940" y="6858000"/>
                </a:moveTo>
                <a:lnTo>
                  <a:pt x="91317" y="6858000"/>
                </a:lnTo>
                <a:lnTo>
                  <a:pt x="392141" y="6542447"/>
                </a:lnTo>
                <a:cubicBezTo>
                  <a:pt x="979841" y="5903717"/>
                  <a:pt x="1444924" y="5217633"/>
                  <a:pt x="1444924" y="4079318"/>
                </a:cubicBezTo>
                <a:cubicBezTo>
                  <a:pt x="1444924" y="2357705"/>
                  <a:pt x="934146" y="850004"/>
                  <a:pt x="19696" y="16892"/>
                </a:cubicBezTo>
                <a:lnTo>
                  <a:pt x="0" y="0"/>
                </a:lnTo>
                <a:lnTo>
                  <a:pt x="16622" y="0"/>
                </a:lnTo>
                <a:lnTo>
                  <a:pt x="36319" y="16892"/>
                </a:lnTo>
                <a:cubicBezTo>
                  <a:pt x="950768" y="850004"/>
                  <a:pt x="1461546" y="2357705"/>
                  <a:pt x="1461546" y="4079318"/>
                </a:cubicBezTo>
                <a:cubicBezTo>
                  <a:pt x="1461546" y="5217633"/>
                  <a:pt x="996464" y="5903717"/>
                  <a:pt x="408763" y="654244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135685" y="92325"/>
            <a:ext cx="8397987" cy="770816"/>
          </a:xfrm>
        </p:spPr>
        <p:txBody>
          <a:bodyPr anchor="b">
            <a:normAutofit fontScale="90000"/>
          </a:bodyPr>
          <a:lstStyle/>
          <a:p>
            <a:r>
              <a:rPr lang="en-US" dirty="0"/>
              <a:t>Definition of AGV and AMR</a:t>
            </a:r>
          </a:p>
        </p:txBody>
      </p:sp>
      <p:graphicFrame>
        <p:nvGraphicFramePr>
          <p:cNvPr id="6" name="Content Placeholder">
            <a:extLst>
              <a:ext uri="{FF2B5EF4-FFF2-40B4-BE49-F238E27FC236}">
                <a16:creationId xmlns:a16="http://schemas.microsoft.com/office/drawing/2014/main" id="{A6AB710B-20E4-552B-CC83-11220A6FE4A5}"/>
              </a:ext>
            </a:extLst>
          </p:cNvPr>
          <p:cNvGraphicFramePr>
            <a:graphicFrameLocks noGrp="1"/>
          </p:cNvGraphicFramePr>
          <p:nvPr>
            <p:ph idx="1"/>
            <p:extLst>
              <p:ext uri="{D42A27DB-BD31-4B8C-83A1-F6EECF244321}">
                <p14:modId xmlns:p14="http://schemas.microsoft.com/office/powerpoint/2010/main" val="56653691"/>
              </p:ext>
            </p:extLst>
          </p:nvPr>
        </p:nvGraphicFramePr>
        <p:xfrm>
          <a:off x="1375195" y="1382153"/>
          <a:ext cx="8939490" cy="52054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5BA07897-C302-5A9A-9341-F06519967569}"/>
              </a:ext>
            </a:extLst>
          </p:cNvPr>
          <p:cNvSpPr txBox="1"/>
          <p:nvPr/>
        </p:nvSpPr>
        <p:spPr>
          <a:xfrm>
            <a:off x="4334678" y="4600221"/>
            <a:ext cx="5241803" cy="1077218"/>
          </a:xfrm>
          <a:prstGeom prst="rect">
            <a:avLst/>
          </a:prstGeom>
          <a:noFill/>
        </p:spPr>
        <p:txBody>
          <a:bodyPr wrap="square" rtlCol="0">
            <a:spAutoFit/>
          </a:bodyPr>
          <a:lstStyle/>
          <a:p>
            <a:r>
              <a:rPr lang="en-US" sz="1600" dirty="0"/>
              <a:t>Autonomous mobile robot (AMR) is any robot that can understand and move through its environment without being overseen directly by an operator or on a fixed predetermined path.</a:t>
            </a:r>
            <a:endParaRPr lang="en-MY" sz="1600" dirty="0"/>
          </a:p>
        </p:txBody>
      </p:sp>
      <p:sp>
        <p:nvSpPr>
          <p:cNvPr id="4" name="TextBox 3">
            <a:extLst>
              <a:ext uri="{FF2B5EF4-FFF2-40B4-BE49-F238E27FC236}">
                <a16:creationId xmlns:a16="http://schemas.microsoft.com/office/drawing/2014/main" id="{DD3E8245-6277-F698-8C19-DE01439C0E8D}"/>
              </a:ext>
            </a:extLst>
          </p:cNvPr>
          <p:cNvSpPr txBox="1"/>
          <p:nvPr/>
        </p:nvSpPr>
        <p:spPr>
          <a:xfrm>
            <a:off x="4334677" y="2383242"/>
            <a:ext cx="5045297" cy="1323439"/>
          </a:xfrm>
          <a:prstGeom prst="rect">
            <a:avLst/>
          </a:prstGeom>
          <a:noFill/>
        </p:spPr>
        <p:txBody>
          <a:bodyPr wrap="square" rtlCol="0">
            <a:spAutoFit/>
          </a:bodyPr>
          <a:lstStyle/>
          <a:p>
            <a:r>
              <a:rPr lang="en-US" sz="1600" dirty="0"/>
              <a:t>Automated guided vehicles (AGVs) are material handling systems or load carriers that travel autonomously throughout a warehouse, distribution center, or manufacturing facility, without an onboard operator or driver.</a:t>
            </a:r>
            <a:endParaRPr lang="en-MY" sz="1600" dirty="0"/>
          </a:p>
        </p:txBody>
      </p:sp>
    </p:spTree>
    <p:extLst>
      <p:ext uri="{BB962C8B-B14F-4D97-AF65-F5344CB8AC3E}">
        <p14:creationId xmlns:p14="http://schemas.microsoft.com/office/powerpoint/2010/main" val="4108723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6" name="Picture 5" descr="Maze">
            <a:extLst>
              <a:ext uri="{FF2B5EF4-FFF2-40B4-BE49-F238E27FC236}">
                <a16:creationId xmlns:a16="http://schemas.microsoft.com/office/drawing/2014/main" id="{5821F01A-50BE-B868-A8D2-84271F0E820D}"/>
              </a:ext>
            </a:extLst>
          </p:cNvPr>
          <p:cNvPicPr>
            <a:picLocks noChangeAspect="1"/>
          </p:cNvPicPr>
          <p:nvPr/>
        </p:nvPicPr>
        <p:blipFill rotWithShape="1">
          <a:blip r:embed="rId2"/>
          <a:srcRect l="118" r="3206" b="-3"/>
          <a:stretch/>
        </p:blipFill>
        <p:spPr>
          <a:xfrm>
            <a:off x="20" y="10"/>
            <a:ext cx="9947062" cy="6857990"/>
          </a:xfrm>
          <a:prstGeom prst="rect">
            <a:avLst/>
          </a:prstGeom>
        </p:spPr>
      </p:pic>
      <p:sp>
        <p:nvSpPr>
          <p:cNvPr id="12" name="Freeform: Shape 11">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14" name="Freeform: Shape 13">
            <a:extLst>
              <a:ext uri="{FF2B5EF4-FFF2-40B4-BE49-F238E27FC236}">
                <a16:creationId xmlns:a16="http://schemas.microsoft.com/office/drawing/2014/main" id="{8B598134-D292-43E6-9C55-117198046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1834" y="0"/>
            <a:ext cx="4980168" cy="6858000"/>
          </a:xfrm>
          <a:custGeom>
            <a:avLst/>
            <a:gdLst>
              <a:gd name="connsiteX0" fmla="*/ 1623023 w 4901771"/>
              <a:gd name="connsiteY0" fmla="*/ 0 h 6858000"/>
              <a:gd name="connsiteX1" fmla="*/ 2716256 w 4901771"/>
              <a:gd name="connsiteY1" fmla="*/ 0 h 6858000"/>
              <a:gd name="connsiteX2" fmla="*/ 3496422 w 4901771"/>
              <a:gd name="connsiteY2" fmla="*/ 0 h 6858000"/>
              <a:gd name="connsiteX3" fmla="*/ 4544484 w 4901771"/>
              <a:gd name="connsiteY3" fmla="*/ 0 h 6858000"/>
              <a:gd name="connsiteX4" fmla="*/ 4710787 w 4901771"/>
              <a:gd name="connsiteY4" fmla="*/ 0 h 6858000"/>
              <a:gd name="connsiteX5" fmla="*/ 4901771 w 4901771"/>
              <a:gd name="connsiteY5" fmla="*/ 0 h 6858000"/>
              <a:gd name="connsiteX6" fmla="*/ 4901771 w 4901771"/>
              <a:gd name="connsiteY6" fmla="*/ 6858000 h 6858000"/>
              <a:gd name="connsiteX7" fmla="*/ 4710787 w 4901771"/>
              <a:gd name="connsiteY7" fmla="*/ 6858000 h 6858000"/>
              <a:gd name="connsiteX8" fmla="*/ 4544484 w 4901771"/>
              <a:gd name="connsiteY8" fmla="*/ 6858000 h 6858000"/>
              <a:gd name="connsiteX9" fmla="*/ 3496422 w 4901771"/>
              <a:gd name="connsiteY9" fmla="*/ 6858000 h 6858000"/>
              <a:gd name="connsiteX10" fmla="*/ 2716256 w 4901771"/>
              <a:gd name="connsiteY10" fmla="*/ 6858000 h 6858000"/>
              <a:gd name="connsiteX11" fmla="*/ 2502754 w 4901771"/>
              <a:gd name="connsiteY11" fmla="*/ 6858000 h 6858000"/>
              <a:gd name="connsiteX12" fmla="*/ 2390998 w 4901771"/>
              <a:gd name="connsiteY12" fmla="*/ 6780599 h 6858000"/>
              <a:gd name="connsiteX13" fmla="*/ 1874350 w 4901771"/>
              <a:gd name="connsiteY13" fmla="*/ 6374814 h 6858000"/>
              <a:gd name="connsiteX14" fmla="*/ 0 w 4901771"/>
              <a:gd name="connsiteY14" fmla="*/ 3621656 h 6858000"/>
              <a:gd name="connsiteX15" fmla="*/ 1600899 w 4901771"/>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8046720" y="1045596"/>
            <a:ext cx="3689406" cy="1944371"/>
          </a:xfrm>
        </p:spPr>
        <p:txBody>
          <a:bodyPr anchor="b">
            <a:normAutofit/>
          </a:bodyPr>
          <a:lstStyle/>
          <a:p>
            <a:pPr>
              <a:lnSpc>
                <a:spcPct val="120000"/>
              </a:lnSpc>
            </a:pPr>
            <a:r>
              <a:rPr lang="en-US" dirty="0"/>
              <a:t>Comparison between AGV and AMR</a:t>
            </a:r>
          </a:p>
        </p:txBody>
      </p:sp>
      <p:sp>
        <p:nvSpPr>
          <p:cNvPr id="3" name="Content Placeholder"/>
          <p:cNvSpPr>
            <a:spLocks noGrp="1"/>
          </p:cNvSpPr>
          <p:nvPr>
            <p:ph idx="1"/>
          </p:nvPr>
        </p:nvSpPr>
        <p:spPr>
          <a:xfrm>
            <a:off x="8046719" y="3220278"/>
            <a:ext cx="3633747" cy="2592125"/>
          </a:xfrm>
        </p:spPr>
        <p:txBody>
          <a:bodyPr>
            <a:normAutofit/>
          </a:bodyPr>
          <a:lstStyle/>
          <a:p>
            <a:pPr lvl="0"/>
            <a:r>
              <a:rPr lang="en-US" dirty="0"/>
              <a:t>AGVs require a pre-defined path while AMRs are capable of autonomous navigation</a:t>
            </a:r>
          </a:p>
        </p:txBody>
      </p:sp>
    </p:spTree>
    <p:extLst>
      <p:ext uri="{BB962C8B-B14F-4D97-AF65-F5344CB8AC3E}">
        <p14:creationId xmlns:p14="http://schemas.microsoft.com/office/powerpoint/2010/main" val="3103807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1180531" y="1346268"/>
            <a:ext cx="5274860" cy="3066706"/>
          </a:xfrm>
        </p:spPr>
        <p:txBody>
          <a:bodyPr anchor="b">
            <a:normAutofit/>
          </a:bodyPr>
          <a:lstStyle/>
          <a:p>
            <a:r>
              <a:rPr lang="en-US" dirty="0"/>
              <a:t>History of AGV/AMR</a:t>
            </a:r>
          </a:p>
        </p:txBody>
      </p:sp>
      <p:sp>
        <p:nvSpPr>
          <p:cNvPr id="11" name="Freeform: Shape 10">
            <a:extLst>
              <a:ext uri="{FF2B5EF4-FFF2-40B4-BE49-F238E27FC236}">
                <a16:creationId xmlns:a16="http://schemas.microsoft.com/office/drawing/2014/main" id="{C7D887A3-61AD-4674-BC53-8DFA8CF7B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479F0FB3-8461-462D-84A2-53106FBF4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53480"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11E3C311-4E8A-45D9-97BF-07F5FD346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88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descr="Cathedral ceiling in yellow sunlight design">
            <a:extLst>
              <a:ext uri="{FF2B5EF4-FFF2-40B4-BE49-F238E27FC236}">
                <a16:creationId xmlns:a16="http://schemas.microsoft.com/office/drawing/2014/main" id="{8F6454B2-9441-50C0-6000-B08EA3CAA3AD}"/>
              </a:ext>
            </a:extLst>
          </p:cNvPr>
          <p:cNvPicPr>
            <a:picLocks noChangeAspect="1"/>
          </p:cNvPicPr>
          <p:nvPr/>
        </p:nvPicPr>
        <p:blipFill rotWithShape="1">
          <a:blip r:embed="rId2"/>
          <a:srcRect l="25548" r="19767" b="6"/>
          <a:stretch/>
        </p:blipFill>
        <p:spPr>
          <a:xfrm>
            <a:off x="7187979" y="10"/>
            <a:ext cx="5004021" cy="6857990"/>
          </a:xfrm>
          <a:custGeom>
            <a:avLst/>
            <a:gdLst/>
            <a:ahLst/>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Tree>
    <p:extLst>
      <p:ext uri="{BB962C8B-B14F-4D97-AF65-F5344CB8AC3E}">
        <p14:creationId xmlns:p14="http://schemas.microsoft.com/office/powerpoint/2010/main" val="825102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DA9B8B07-8F81-49AC-8835-B96E502AE6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6615241" y="99290"/>
            <a:ext cx="4871711" cy="1416441"/>
          </a:xfrm>
        </p:spPr>
        <p:txBody>
          <a:bodyPr anchor="b">
            <a:normAutofit/>
          </a:bodyPr>
          <a:lstStyle/>
          <a:p>
            <a:r>
              <a:rPr lang="en-US" dirty="0"/>
              <a:t>Early development</a:t>
            </a:r>
          </a:p>
        </p:txBody>
      </p:sp>
      <p:sp>
        <p:nvSpPr>
          <p:cNvPr id="54" name="Freeform: Shape 53">
            <a:extLst>
              <a:ext uri="{FF2B5EF4-FFF2-40B4-BE49-F238E27FC236}">
                <a16:creationId xmlns:a16="http://schemas.microsoft.com/office/drawing/2014/main" id="{FFCE32A8-9023-4233-8069-BD496439E4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61367" y="4198146"/>
            <a:ext cx="2792336" cy="2659854"/>
          </a:xfrm>
          <a:custGeom>
            <a:avLst/>
            <a:gdLst>
              <a:gd name="connsiteX0" fmla="*/ 1597984 w 2792336"/>
              <a:gd name="connsiteY0" fmla="*/ 0 h 2659854"/>
              <a:gd name="connsiteX1" fmla="*/ 2100304 w 2792336"/>
              <a:gd name="connsiteY1" fmla="*/ 107774 h 2659854"/>
              <a:gd name="connsiteX2" fmla="*/ 2466663 w 2792336"/>
              <a:gd name="connsiteY2" fmla="*/ 398557 h 2659854"/>
              <a:gd name="connsiteX3" fmla="*/ 2792336 w 2792336"/>
              <a:gd name="connsiteY3" fmla="*/ 1428533 h 2659854"/>
              <a:gd name="connsiteX4" fmla="*/ 2647267 w 2792336"/>
              <a:gd name="connsiteY4" fmla="*/ 1850936 h 2659854"/>
              <a:gd name="connsiteX5" fmla="*/ 2217750 w 2792336"/>
              <a:gd name="connsiteY5" fmla="*/ 2244256 h 2659854"/>
              <a:gd name="connsiteX6" fmla="*/ 2123315 w 2792336"/>
              <a:gd name="connsiteY6" fmla="*/ 2319494 h 2659854"/>
              <a:gd name="connsiteX7" fmla="*/ 1642263 w 2792336"/>
              <a:gd name="connsiteY7" fmla="*/ 2638851 h 2659854"/>
              <a:gd name="connsiteX8" fmla="*/ 1581420 w 2792336"/>
              <a:gd name="connsiteY8" fmla="*/ 2659854 h 2659854"/>
              <a:gd name="connsiteX9" fmla="*/ 1036524 w 2792336"/>
              <a:gd name="connsiteY9" fmla="*/ 2659854 h 2659854"/>
              <a:gd name="connsiteX10" fmla="*/ 909297 w 2792336"/>
              <a:gd name="connsiteY10" fmla="*/ 2617352 h 2659854"/>
              <a:gd name="connsiteX11" fmla="*/ 325134 w 2792336"/>
              <a:gd name="connsiteY11" fmla="*/ 2082504 h 2659854"/>
              <a:gd name="connsiteX12" fmla="*/ 216197 w 2792336"/>
              <a:gd name="connsiteY12" fmla="*/ 1924942 h 2659854"/>
              <a:gd name="connsiteX13" fmla="*/ 0 w 2792336"/>
              <a:gd name="connsiteY13" fmla="*/ 1428533 h 2659854"/>
              <a:gd name="connsiteX14" fmla="*/ 130629 w 2792336"/>
              <a:gd name="connsiteY14" fmla="*/ 893920 h 2659854"/>
              <a:gd name="connsiteX15" fmla="*/ 490877 w 2792336"/>
              <a:gd name="connsiteY15" fmla="*/ 434543 h 2659854"/>
              <a:gd name="connsiteX16" fmla="*/ 1011713 w 2792336"/>
              <a:gd name="connsiteY16" fmla="*/ 115969 h 2659854"/>
              <a:gd name="connsiteX17" fmla="*/ 1597984 w 2792336"/>
              <a:gd name="connsiteY17" fmla="*/ 0 h 2659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92336" h="2659854">
                <a:moveTo>
                  <a:pt x="1597984" y="0"/>
                </a:moveTo>
                <a:cubicBezTo>
                  <a:pt x="1781583" y="0"/>
                  <a:pt x="1950561" y="36294"/>
                  <a:pt x="2100304" y="107774"/>
                </a:cubicBezTo>
                <a:cubicBezTo>
                  <a:pt x="2240641" y="174816"/>
                  <a:pt x="2363899" y="272668"/>
                  <a:pt x="2466663" y="398557"/>
                </a:cubicBezTo>
                <a:cubicBezTo>
                  <a:pt x="2676688" y="655943"/>
                  <a:pt x="2792336" y="1021718"/>
                  <a:pt x="2792336" y="1428533"/>
                </a:cubicBezTo>
                <a:cubicBezTo>
                  <a:pt x="2792336" y="1590840"/>
                  <a:pt x="2747575" y="1721104"/>
                  <a:pt x="2647267" y="1850936"/>
                </a:cubicBezTo>
                <a:cubicBezTo>
                  <a:pt x="2542344" y="1986747"/>
                  <a:pt x="2384692" y="2111835"/>
                  <a:pt x="2217750" y="2244256"/>
                </a:cubicBezTo>
                <a:cubicBezTo>
                  <a:pt x="2186951" y="2268658"/>
                  <a:pt x="2155132" y="2293922"/>
                  <a:pt x="2123315" y="2319494"/>
                </a:cubicBezTo>
                <a:cubicBezTo>
                  <a:pt x="1945311" y="2462529"/>
                  <a:pt x="1797361" y="2574778"/>
                  <a:pt x="1642263" y="2638851"/>
                </a:cubicBezTo>
                <a:lnTo>
                  <a:pt x="1581420" y="2659854"/>
                </a:lnTo>
                <a:lnTo>
                  <a:pt x="1036524" y="2659854"/>
                </a:lnTo>
                <a:lnTo>
                  <a:pt x="909297" y="2617352"/>
                </a:lnTo>
                <a:cubicBezTo>
                  <a:pt x="689311" y="2525449"/>
                  <a:pt x="503138" y="2352322"/>
                  <a:pt x="325134" y="2082504"/>
                </a:cubicBezTo>
                <a:cubicBezTo>
                  <a:pt x="287863" y="2025998"/>
                  <a:pt x="251430" y="1974608"/>
                  <a:pt x="216197" y="1924942"/>
                </a:cubicBezTo>
                <a:cubicBezTo>
                  <a:pt x="70168" y="1719008"/>
                  <a:pt x="0" y="1611913"/>
                  <a:pt x="0" y="1428533"/>
                </a:cubicBezTo>
                <a:cubicBezTo>
                  <a:pt x="0" y="1246447"/>
                  <a:pt x="43982" y="1066577"/>
                  <a:pt x="130629" y="893920"/>
                </a:cubicBezTo>
                <a:cubicBezTo>
                  <a:pt x="215418" y="725019"/>
                  <a:pt x="336638" y="570416"/>
                  <a:pt x="490877" y="434543"/>
                </a:cubicBezTo>
                <a:cubicBezTo>
                  <a:pt x="642478" y="300951"/>
                  <a:pt x="822541" y="190776"/>
                  <a:pt x="1011713" y="115969"/>
                </a:cubicBezTo>
                <a:cubicBezTo>
                  <a:pt x="1205978" y="39006"/>
                  <a:pt x="1403299" y="0"/>
                  <a:pt x="1597984"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A0F97ED8-8309-4F86-B4AF-B4CE4380A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0275" y="3985048"/>
            <a:ext cx="3193475" cy="2872953"/>
          </a:xfrm>
          <a:custGeom>
            <a:avLst/>
            <a:gdLst>
              <a:gd name="connsiteX0" fmla="*/ 1827545 w 3193475"/>
              <a:gd name="connsiteY0" fmla="*/ 0 h 2872953"/>
              <a:gd name="connsiteX1" fmla="*/ 2402028 w 3193475"/>
              <a:gd name="connsiteY1" fmla="*/ 124796 h 2872953"/>
              <a:gd name="connsiteX2" fmla="*/ 2821017 w 3193475"/>
              <a:gd name="connsiteY2" fmla="*/ 461508 h 2872953"/>
              <a:gd name="connsiteX3" fmla="*/ 3193475 w 3193475"/>
              <a:gd name="connsiteY3" fmla="*/ 1654162 h 2872953"/>
              <a:gd name="connsiteX4" fmla="*/ 3027565 w 3193475"/>
              <a:gd name="connsiteY4" fmla="*/ 2143282 h 2872953"/>
              <a:gd name="connsiteX5" fmla="*/ 2536346 w 3193475"/>
              <a:gd name="connsiteY5" fmla="*/ 2598725 h 2872953"/>
              <a:gd name="connsiteX6" fmla="*/ 2428344 w 3193475"/>
              <a:gd name="connsiteY6" fmla="*/ 2685847 h 2872953"/>
              <a:gd name="connsiteX7" fmla="*/ 2197829 w 3193475"/>
              <a:gd name="connsiteY7" fmla="*/ 2866199 h 2872953"/>
              <a:gd name="connsiteX8" fmla="*/ 2188094 w 3193475"/>
              <a:gd name="connsiteY8" fmla="*/ 2872953 h 2872953"/>
              <a:gd name="connsiteX9" fmla="*/ 777457 w 3193475"/>
              <a:gd name="connsiteY9" fmla="*/ 2872953 h 2872953"/>
              <a:gd name="connsiteX10" fmla="*/ 754702 w 3193475"/>
              <a:gd name="connsiteY10" fmla="*/ 2856756 h 2872953"/>
              <a:gd name="connsiteX11" fmla="*/ 371841 w 3193475"/>
              <a:gd name="connsiteY11" fmla="*/ 2411425 h 2872953"/>
              <a:gd name="connsiteX12" fmla="*/ 247255 w 3193475"/>
              <a:gd name="connsiteY12" fmla="*/ 2228976 h 2872953"/>
              <a:gd name="connsiteX13" fmla="*/ 0 w 3193475"/>
              <a:gd name="connsiteY13" fmla="*/ 1654162 h 2872953"/>
              <a:gd name="connsiteX14" fmla="*/ 149395 w 3193475"/>
              <a:gd name="connsiteY14" fmla="*/ 1035110 h 2872953"/>
              <a:gd name="connsiteX15" fmla="*/ 561394 w 3193475"/>
              <a:gd name="connsiteY15" fmla="*/ 503177 h 2872953"/>
              <a:gd name="connsiteX16" fmla="*/ 1157053 w 3193475"/>
              <a:gd name="connsiteY16" fmla="*/ 134285 h 2872953"/>
              <a:gd name="connsiteX17" fmla="*/ 1827545 w 3193475"/>
              <a:gd name="connsiteY17" fmla="*/ 0 h 2872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93475" h="2872953">
                <a:moveTo>
                  <a:pt x="1827545" y="0"/>
                </a:moveTo>
                <a:cubicBezTo>
                  <a:pt x="2037520" y="0"/>
                  <a:pt x="2230773" y="42027"/>
                  <a:pt x="2402028" y="124796"/>
                </a:cubicBezTo>
                <a:cubicBezTo>
                  <a:pt x="2562524" y="202427"/>
                  <a:pt x="2703490" y="315735"/>
                  <a:pt x="2821017" y="461508"/>
                </a:cubicBezTo>
                <a:cubicBezTo>
                  <a:pt x="3061214" y="759545"/>
                  <a:pt x="3193475" y="1183094"/>
                  <a:pt x="3193475" y="1654162"/>
                </a:cubicBezTo>
                <a:cubicBezTo>
                  <a:pt x="3193475" y="1842105"/>
                  <a:pt x="3142283" y="1992944"/>
                  <a:pt x="3027565" y="2143282"/>
                </a:cubicBezTo>
                <a:cubicBezTo>
                  <a:pt x="2907570" y="2300544"/>
                  <a:pt x="2727269" y="2445389"/>
                  <a:pt x="2536346" y="2598725"/>
                </a:cubicBezTo>
                <a:cubicBezTo>
                  <a:pt x="2501122" y="2626981"/>
                  <a:pt x="2464732" y="2656236"/>
                  <a:pt x="2428344" y="2685847"/>
                </a:cubicBezTo>
                <a:cubicBezTo>
                  <a:pt x="2346914" y="2752098"/>
                  <a:pt x="2270983" y="2812645"/>
                  <a:pt x="2197829" y="2866199"/>
                </a:cubicBezTo>
                <a:lnTo>
                  <a:pt x="2188094" y="2872953"/>
                </a:lnTo>
                <a:lnTo>
                  <a:pt x="777457" y="2872953"/>
                </a:lnTo>
                <a:lnTo>
                  <a:pt x="754702" y="2856756"/>
                </a:lnTo>
                <a:cubicBezTo>
                  <a:pt x="619495" y="2746040"/>
                  <a:pt x="493987" y="2598886"/>
                  <a:pt x="371841" y="2411425"/>
                </a:cubicBezTo>
                <a:cubicBezTo>
                  <a:pt x="329216" y="2345995"/>
                  <a:pt x="287550" y="2286487"/>
                  <a:pt x="247255" y="2228976"/>
                </a:cubicBezTo>
                <a:cubicBezTo>
                  <a:pt x="80248" y="1990517"/>
                  <a:pt x="0" y="1866507"/>
                  <a:pt x="0" y="1654162"/>
                </a:cubicBezTo>
                <a:cubicBezTo>
                  <a:pt x="0" y="1443317"/>
                  <a:pt x="50301" y="1235038"/>
                  <a:pt x="149395" y="1035110"/>
                </a:cubicBezTo>
                <a:cubicBezTo>
                  <a:pt x="246364" y="839532"/>
                  <a:pt x="384999" y="660510"/>
                  <a:pt x="561394" y="503177"/>
                </a:cubicBezTo>
                <a:cubicBezTo>
                  <a:pt x="734774" y="348485"/>
                  <a:pt x="940705" y="220908"/>
                  <a:pt x="1157053" y="134285"/>
                </a:cubicBezTo>
                <a:cubicBezTo>
                  <a:pt x="1379225" y="45167"/>
                  <a:pt x="1604893" y="0"/>
                  <a:pt x="1827545"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Freeform: Shape 57">
            <a:extLst>
              <a:ext uri="{FF2B5EF4-FFF2-40B4-BE49-F238E27FC236}">
                <a16:creationId xmlns:a16="http://schemas.microsoft.com/office/drawing/2014/main" id="{79579F2F-A4FB-4FC7-879A-E4EAAD7C82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3" y="-9274"/>
            <a:ext cx="4888754" cy="4754698"/>
          </a:xfrm>
          <a:custGeom>
            <a:avLst/>
            <a:gdLst>
              <a:gd name="connsiteX0" fmla="*/ 1882710 w 4888754"/>
              <a:gd name="connsiteY0" fmla="*/ 0 h 4754698"/>
              <a:gd name="connsiteX1" fmla="*/ 3440958 w 4888754"/>
              <a:gd name="connsiteY1" fmla="*/ 0 h 4754698"/>
              <a:gd name="connsiteX2" fmla="*/ 3621403 w 4888754"/>
              <a:gd name="connsiteY2" fmla="*/ 72249 h 4754698"/>
              <a:gd name="connsiteX3" fmla="*/ 4292333 w 4888754"/>
              <a:gd name="connsiteY3" fmla="*/ 597829 h 4754698"/>
              <a:gd name="connsiteX4" fmla="*/ 4888754 w 4888754"/>
              <a:gd name="connsiteY4" fmla="*/ 2459471 h 4754698"/>
              <a:gd name="connsiteX5" fmla="*/ 4623081 w 4888754"/>
              <a:gd name="connsiteY5" fmla="*/ 3222950 h 4754698"/>
              <a:gd name="connsiteX6" fmla="*/ 3836488 w 4888754"/>
              <a:gd name="connsiteY6" fmla="*/ 3933860 h 4754698"/>
              <a:gd name="connsiteX7" fmla="*/ 3663543 w 4888754"/>
              <a:gd name="connsiteY7" fmla="*/ 4069850 h 4754698"/>
              <a:gd name="connsiteX8" fmla="*/ 2242449 w 4888754"/>
              <a:gd name="connsiteY8" fmla="*/ 4754698 h 4754698"/>
              <a:gd name="connsiteX9" fmla="*/ 370446 w 4888754"/>
              <a:gd name="connsiteY9" fmla="*/ 3641499 h 4754698"/>
              <a:gd name="connsiteX10" fmla="*/ 170945 w 4888754"/>
              <a:gd name="connsiteY10" fmla="*/ 3356711 h 4754698"/>
              <a:gd name="connsiteX11" fmla="*/ 77151 w 4888754"/>
              <a:gd name="connsiteY11" fmla="*/ 3224886 h 4754698"/>
              <a:gd name="connsiteX12" fmla="*/ 0 w 4888754"/>
              <a:gd name="connsiteY12" fmla="*/ 3111593 h 4754698"/>
              <a:gd name="connsiteX13" fmla="*/ 0 w 4888754"/>
              <a:gd name="connsiteY13" fmla="*/ 1525442 h 4754698"/>
              <a:gd name="connsiteX14" fmla="*/ 14241 w 4888754"/>
              <a:gd name="connsiteY14" fmla="*/ 1493178 h 4754698"/>
              <a:gd name="connsiteX15" fmla="*/ 673980 w 4888754"/>
              <a:gd name="connsiteY15" fmla="*/ 662872 h 4754698"/>
              <a:gd name="connsiteX16" fmla="*/ 1627813 w 4888754"/>
              <a:gd name="connsiteY16" fmla="*/ 87060 h 4754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8754" h="4754698">
                <a:moveTo>
                  <a:pt x="1882710" y="0"/>
                </a:moveTo>
                <a:lnTo>
                  <a:pt x="3440958" y="0"/>
                </a:lnTo>
                <a:lnTo>
                  <a:pt x="3621403" y="72249"/>
                </a:lnTo>
                <a:cubicBezTo>
                  <a:pt x="3878407" y="193425"/>
                  <a:pt x="4104136" y="370289"/>
                  <a:pt x="4292333" y="597829"/>
                </a:cubicBezTo>
                <a:cubicBezTo>
                  <a:pt x="4676963" y="1063043"/>
                  <a:pt x="4888754" y="1724169"/>
                  <a:pt x="4888754" y="2459471"/>
                </a:cubicBezTo>
                <a:cubicBezTo>
                  <a:pt x="4888754" y="2752835"/>
                  <a:pt x="4806780" y="2988283"/>
                  <a:pt x="4623081" y="3222950"/>
                </a:cubicBezTo>
                <a:cubicBezTo>
                  <a:pt x="4430933" y="3468423"/>
                  <a:pt x="4142214" y="3694515"/>
                  <a:pt x="3836488" y="3933860"/>
                </a:cubicBezTo>
                <a:cubicBezTo>
                  <a:pt x="3780082" y="3977965"/>
                  <a:pt x="3721812" y="4023630"/>
                  <a:pt x="3663543" y="4069850"/>
                </a:cubicBezTo>
                <a:cubicBezTo>
                  <a:pt x="3141962" y="4483500"/>
                  <a:pt x="2761284" y="4754698"/>
                  <a:pt x="2242449" y="4754698"/>
                </a:cubicBezTo>
                <a:cubicBezTo>
                  <a:pt x="1451903" y="4754698"/>
                  <a:pt x="892027" y="4421796"/>
                  <a:pt x="370446" y="3641499"/>
                </a:cubicBezTo>
                <a:cubicBezTo>
                  <a:pt x="302191" y="3539368"/>
                  <a:pt x="235470" y="3446482"/>
                  <a:pt x="170945" y="3356711"/>
                </a:cubicBezTo>
                <a:cubicBezTo>
                  <a:pt x="137517" y="3310184"/>
                  <a:pt x="106259" y="3266449"/>
                  <a:pt x="77151" y="3224886"/>
                </a:cubicBezTo>
                <a:lnTo>
                  <a:pt x="0" y="3111593"/>
                </a:lnTo>
                <a:lnTo>
                  <a:pt x="0" y="1525442"/>
                </a:lnTo>
                <a:lnTo>
                  <a:pt x="14241" y="1493178"/>
                </a:lnTo>
                <a:cubicBezTo>
                  <a:pt x="169519" y="1187896"/>
                  <a:pt x="391516" y="908457"/>
                  <a:pt x="673980" y="662872"/>
                </a:cubicBezTo>
                <a:cubicBezTo>
                  <a:pt x="951614" y="421410"/>
                  <a:pt x="1281372" y="222271"/>
                  <a:pt x="1627813" y="8706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0" name="Freeform: Shape 59">
            <a:extLst>
              <a:ext uri="{FF2B5EF4-FFF2-40B4-BE49-F238E27FC236}">
                <a16:creationId xmlns:a16="http://schemas.microsoft.com/office/drawing/2014/main" id="{519666C0-D5A3-44A4-B225-389ABCB92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5104070" cy="4929100"/>
          </a:xfrm>
          <a:custGeom>
            <a:avLst/>
            <a:gdLst>
              <a:gd name="connsiteX0" fmla="*/ 1377974 w 5104070"/>
              <a:gd name="connsiteY0" fmla="*/ 0 h 4929100"/>
              <a:gd name="connsiteX1" fmla="*/ 3932034 w 5104070"/>
              <a:gd name="connsiteY1" fmla="*/ 0 h 4929100"/>
              <a:gd name="connsiteX2" fmla="*/ 3937299 w 5104070"/>
              <a:gd name="connsiteY2" fmla="*/ 2843 h 4929100"/>
              <a:gd name="connsiteX3" fmla="*/ 4460064 w 5104070"/>
              <a:gd name="connsiteY3" fmla="*/ 459139 h 4929100"/>
              <a:gd name="connsiteX4" fmla="*/ 5104070 w 5104070"/>
              <a:gd name="connsiteY4" fmla="*/ 2460998 h 4929100"/>
              <a:gd name="connsiteX5" fmla="*/ 4817201 w 5104070"/>
              <a:gd name="connsiteY5" fmla="*/ 3281981 h 4929100"/>
              <a:gd name="connsiteX6" fmla="*/ 3967850 w 5104070"/>
              <a:gd name="connsiteY6" fmla="*/ 4046437 h 4929100"/>
              <a:gd name="connsiteX7" fmla="*/ 3781107 w 5104070"/>
              <a:gd name="connsiteY7" fmla="*/ 4192670 h 4929100"/>
              <a:gd name="connsiteX8" fmla="*/ 2246633 w 5104070"/>
              <a:gd name="connsiteY8" fmla="*/ 4929100 h 4929100"/>
              <a:gd name="connsiteX9" fmla="*/ 225276 w 5104070"/>
              <a:gd name="connsiteY9" fmla="*/ 3732056 h 4929100"/>
              <a:gd name="connsiteX10" fmla="*/ 9858 w 5104070"/>
              <a:gd name="connsiteY10" fmla="*/ 3425818 h 4929100"/>
              <a:gd name="connsiteX11" fmla="*/ 0 w 5104070"/>
              <a:gd name="connsiteY11" fmla="*/ 3412020 h 4929100"/>
              <a:gd name="connsiteX12" fmla="*/ 0 w 5104070"/>
              <a:gd name="connsiteY12" fmla="*/ 1153046 h 4929100"/>
              <a:gd name="connsiteX13" fmla="*/ 145339 w 5104070"/>
              <a:gd name="connsiteY13" fmla="*/ 951430 h 4929100"/>
              <a:gd name="connsiteX14" fmla="*/ 553026 w 5104070"/>
              <a:gd name="connsiteY14" fmla="*/ 529081 h 4929100"/>
              <a:gd name="connsiteX15" fmla="*/ 1306374 w 5104070"/>
              <a:gd name="connsiteY15" fmla="*/ 31471 h 492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04070" h="4929100">
                <a:moveTo>
                  <a:pt x="1377974" y="0"/>
                </a:moveTo>
                <a:lnTo>
                  <a:pt x="3932034" y="0"/>
                </a:lnTo>
                <a:lnTo>
                  <a:pt x="3937299" y="2843"/>
                </a:lnTo>
                <a:cubicBezTo>
                  <a:pt x="4132450" y="122773"/>
                  <a:pt x="4307655" y="275630"/>
                  <a:pt x="4460064" y="459139"/>
                </a:cubicBezTo>
                <a:cubicBezTo>
                  <a:pt x="4875381" y="959392"/>
                  <a:pt x="5104070" y="1670314"/>
                  <a:pt x="5104070" y="2460998"/>
                </a:cubicBezTo>
                <a:cubicBezTo>
                  <a:pt x="5104070" y="2776458"/>
                  <a:pt x="5015557" y="3029640"/>
                  <a:pt x="4817201" y="3281981"/>
                </a:cubicBezTo>
                <a:cubicBezTo>
                  <a:pt x="4609722" y="3545944"/>
                  <a:pt x="4297968" y="3789065"/>
                  <a:pt x="3967850" y="4046437"/>
                </a:cubicBezTo>
                <a:cubicBezTo>
                  <a:pt x="3906945" y="4093864"/>
                  <a:pt x="3844025" y="4142969"/>
                  <a:pt x="3781107" y="4192670"/>
                </a:cubicBezTo>
                <a:cubicBezTo>
                  <a:pt x="3217912" y="4637475"/>
                  <a:pt x="2806863" y="4929100"/>
                  <a:pt x="2246633" y="4929100"/>
                </a:cubicBezTo>
                <a:cubicBezTo>
                  <a:pt x="1393015" y="4929100"/>
                  <a:pt x="788471" y="4571125"/>
                  <a:pt x="225276" y="3732056"/>
                </a:cubicBezTo>
                <a:cubicBezTo>
                  <a:pt x="151575" y="3622232"/>
                  <a:pt x="79531" y="3522350"/>
                  <a:pt x="9858" y="3425818"/>
                </a:cubicBezTo>
                <a:lnTo>
                  <a:pt x="0" y="3412020"/>
                </a:lnTo>
                <a:lnTo>
                  <a:pt x="0" y="1153046"/>
                </a:lnTo>
                <a:lnTo>
                  <a:pt x="145339" y="951430"/>
                </a:lnTo>
                <a:cubicBezTo>
                  <a:pt x="264349" y="802264"/>
                  <a:pt x="400526" y="661122"/>
                  <a:pt x="553026" y="529081"/>
                </a:cubicBezTo>
                <a:cubicBezTo>
                  <a:pt x="777865" y="334344"/>
                  <a:pt x="1034363" y="165207"/>
                  <a:pt x="1306374" y="3147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 name="Picture 4">
            <a:extLst>
              <a:ext uri="{FF2B5EF4-FFF2-40B4-BE49-F238E27FC236}">
                <a16:creationId xmlns:a16="http://schemas.microsoft.com/office/drawing/2014/main" id="{4BF1B7EA-6BD4-4BA5-8AEC-DEC25E891D4D}"/>
              </a:ext>
            </a:extLst>
          </p:cNvPr>
          <p:cNvPicPr>
            <a:picLocks noChangeAspect="1"/>
          </p:cNvPicPr>
          <p:nvPr/>
        </p:nvPicPr>
        <p:blipFill rotWithShape="1">
          <a:blip r:embed="rId2"/>
          <a:srcRect l="17641" r="25438" b="2"/>
          <a:stretch/>
        </p:blipFill>
        <p:spPr>
          <a:xfrm>
            <a:off x="106515" y="173407"/>
            <a:ext cx="4629257" cy="4371297"/>
          </a:xfrm>
          <a:custGeom>
            <a:avLst/>
            <a:gdLst/>
            <a:ahLst/>
            <a:cxnLst/>
            <a:rect l="l" t="t" r="r" b="b"/>
            <a:pathLst>
              <a:path w="4473682" h="4266789">
                <a:moveTo>
                  <a:pt x="2560175" y="0"/>
                </a:moveTo>
                <a:cubicBezTo>
                  <a:pt x="2854325" y="0"/>
                  <a:pt x="3125049" y="57389"/>
                  <a:pt x="3364958" y="170416"/>
                </a:cubicBezTo>
                <a:cubicBezTo>
                  <a:pt x="3589795" y="276424"/>
                  <a:pt x="3787271" y="431151"/>
                  <a:pt x="3951911" y="630212"/>
                </a:cubicBezTo>
                <a:cubicBezTo>
                  <a:pt x="4288400" y="1037198"/>
                  <a:pt x="4473682" y="1615574"/>
                  <a:pt x="4473682" y="2258843"/>
                </a:cubicBezTo>
                <a:cubicBezTo>
                  <a:pt x="4473682" y="2515488"/>
                  <a:pt x="4401969" y="2721466"/>
                  <a:pt x="4241263" y="2926761"/>
                </a:cubicBezTo>
                <a:cubicBezTo>
                  <a:pt x="4073163" y="3141510"/>
                  <a:pt x="3820582" y="3339304"/>
                  <a:pt x="3553122" y="3548691"/>
                </a:cubicBezTo>
                <a:cubicBezTo>
                  <a:pt x="3503777" y="3587276"/>
                  <a:pt x="3452799" y="3627225"/>
                  <a:pt x="3401823" y="3667660"/>
                </a:cubicBezTo>
                <a:cubicBezTo>
                  <a:pt x="2945526" y="4029535"/>
                  <a:pt x="2612496" y="4266789"/>
                  <a:pt x="2158600" y="4266789"/>
                </a:cubicBezTo>
                <a:cubicBezTo>
                  <a:pt x="1467002" y="4266789"/>
                  <a:pt x="977203" y="3975555"/>
                  <a:pt x="520906" y="3292923"/>
                </a:cubicBezTo>
                <a:cubicBezTo>
                  <a:pt x="461194" y="3203574"/>
                  <a:pt x="402824" y="3122315"/>
                  <a:pt x="346375" y="3043781"/>
                </a:cubicBezTo>
                <a:cubicBezTo>
                  <a:pt x="112418" y="2718152"/>
                  <a:pt x="0" y="2548810"/>
                  <a:pt x="0" y="2258843"/>
                </a:cubicBezTo>
                <a:cubicBezTo>
                  <a:pt x="0" y="1970923"/>
                  <a:pt x="70465" y="1686507"/>
                  <a:pt x="209284" y="1413494"/>
                </a:cubicBezTo>
                <a:cubicBezTo>
                  <a:pt x="345127" y="1146423"/>
                  <a:pt x="539338" y="901960"/>
                  <a:pt x="786447" y="687114"/>
                </a:cubicBezTo>
                <a:cubicBezTo>
                  <a:pt x="1029332" y="475874"/>
                  <a:pt x="1317816" y="301661"/>
                  <a:pt x="1620894" y="183373"/>
                </a:cubicBezTo>
                <a:cubicBezTo>
                  <a:pt x="1932132" y="61678"/>
                  <a:pt x="2248266" y="0"/>
                  <a:pt x="2560175" y="0"/>
                </a:cubicBezTo>
                <a:close/>
              </a:path>
            </a:pathLst>
          </a:custGeom>
        </p:spPr>
      </p:pic>
      <p:pic>
        <p:nvPicPr>
          <p:cNvPr id="4" name="Picture 3">
            <a:extLst>
              <a:ext uri="{FF2B5EF4-FFF2-40B4-BE49-F238E27FC236}">
                <a16:creationId xmlns:a16="http://schemas.microsoft.com/office/drawing/2014/main" id="{5CDC4471-6F5F-B9FC-67A7-25EFBBF51669}"/>
              </a:ext>
            </a:extLst>
          </p:cNvPr>
          <p:cNvPicPr>
            <a:picLocks noChangeAspect="1"/>
          </p:cNvPicPr>
          <p:nvPr/>
        </p:nvPicPr>
        <p:blipFill rotWithShape="1">
          <a:blip r:embed="rId3"/>
          <a:srcRect l="27024" r="21235" b="-2"/>
          <a:stretch/>
        </p:blipFill>
        <p:spPr>
          <a:xfrm>
            <a:off x="3436119" y="4367017"/>
            <a:ext cx="2442835" cy="2360651"/>
          </a:xfrm>
          <a:custGeom>
            <a:avLst/>
            <a:gdLst/>
            <a:ahLst/>
            <a:cxnLst/>
            <a:rect l="l" t="t" r="r" b="b"/>
            <a:pathLst>
              <a:path w="2442835" h="2360651">
                <a:moveTo>
                  <a:pt x="1397973" y="0"/>
                </a:moveTo>
                <a:cubicBezTo>
                  <a:pt x="1558592" y="0"/>
                  <a:pt x="1706420" y="31752"/>
                  <a:pt x="1837422" y="94284"/>
                </a:cubicBezTo>
                <a:cubicBezTo>
                  <a:pt x="1960192" y="152935"/>
                  <a:pt x="2068023" y="238539"/>
                  <a:pt x="2157925" y="348672"/>
                </a:cubicBezTo>
                <a:cubicBezTo>
                  <a:pt x="2341663" y="573842"/>
                  <a:pt x="2442835" y="893836"/>
                  <a:pt x="2442835" y="1249731"/>
                </a:cubicBezTo>
                <a:cubicBezTo>
                  <a:pt x="2442835" y="1391724"/>
                  <a:pt x="2403676" y="1505683"/>
                  <a:pt x="2315923" y="1619265"/>
                </a:cubicBezTo>
                <a:cubicBezTo>
                  <a:pt x="2224133" y="1738077"/>
                  <a:pt x="2086213" y="1847509"/>
                  <a:pt x="1940168" y="1963355"/>
                </a:cubicBezTo>
                <a:cubicBezTo>
                  <a:pt x="1913222" y="1984702"/>
                  <a:pt x="1885386" y="2006805"/>
                  <a:pt x="1857551" y="2029176"/>
                </a:cubicBezTo>
                <a:cubicBezTo>
                  <a:pt x="1608393" y="2229387"/>
                  <a:pt x="1426542" y="2360651"/>
                  <a:pt x="1178694" y="2360651"/>
                </a:cubicBezTo>
                <a:cubicBezTo>
                  <a:pt x="801051" y="2360651"/>
                  <a:pt x="533598" y="2199522"/>
                  <a:pt x="284438" y="1821849"/>
                </a:cubicBezTo>
                <a:cubicBezTo>
                  <a:pt x="251833" y="1772416"/>
                  <a:pt x="219961" y="1727458"/>
                  <a:pt x="189137" y="1684008"/>
                </a:cubicBezTo>
                <a:cubicBezTo>
                  <a:pt x="61386" y="1503850"/>
                  <a:pt x="0" y="1410160"/>
                  <a:pt x="0" y="1249731"/>
                </a:cubicBezTo>
                <a:cubicBezTo>
                  <a:pt x="0" y="1090436"/>
                  <a:pt x="38477" y="933080"/>
                  <a:pt x="114279" y="782032"/>
                </a:cubicBezTo>
                <a:cubicBezTo>
                  <a:pt x="188455" y="634272"/>
                  <a:pt x="294503" y="499020"/>
                  <a:pt x="429436" y="380154"/>
                </a:cubicBezTo>
                <a:cubicBezTo>
                  <a:pt x="562062" y="263283"/>
                  <a:pt x="719588" y="166898"/>
                  <a:pt x="885082" y="101454"/>
                </a:cubicBezTo>
                <a:cubicBezTo>
                  <a:pt x="1055033" y="34124"/>
                  <a:pt x="1227656" y="0"/>
                  <a:pt x="1397973" y="0"/>
                </a:cubicBezTo>
                <a:close/>
              </a:path>
            </a:pathLst>
          </a:custGeom>
        </p:spPr>
      </p:pic>
      <p:sp>
        <p:nvSpPr>
          <p:cNvPr id="62" name="Freeform: Shape 61">
            <a:extLst>
              <a:ext uri="{FF2B5EF4-FFF2-40B4-BE49-F238E27FC236}">
                <a16:creationId xmlns:a16="http://schemas.microsoft.com/office/drawing/2014/main" id="{415E655C-898A-48D1-A2C9-53B3FCA9A6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9928" y="4094328"/>
            <a:ext cx="2982935" cy="2763672"/>
          </a:xfrm>
          <a:custGeom>
            <a:avLst/>
            <a:gdLst>
              <a:gd name="connsiteX0" fmla="*/ 1707059 w 2982935"/>
              <a:gd name="connsiteY0" fmla="*/ 0 h 2763672"/>
              <a:gd name="connsiteX1" fmla="*/ 2243667 w 2982935"/>
              <a:gd name="connsiteY1" fmla="*/ 117307 h 2763672"/>
              <a:gd name="connsiteX2" fmla="*/ 2635032 w 2982935"/>
              <a:gd name="connsiteY2" fmla="*/ 433812 h 2763672"/>
              <a:gd name="connsiteX3" fmla="*/ 2982935 w 2982935"/>
              <a:gd name="connsiteY3" fmla="*/ 1554893 h 2763672"/>
              <a:gd name="connsiteX4" fmla="*/ 2827963 w 2982935"/>
              <a:gd name="connsiteY4" fmla="*/ 2014661 h 2763672"/>
              <a:gd name="connsiteX5" fmla="*/ 2369129 w 2982935"/>
              <a:gd name="connsiteY5" fmla="*/ 2442771 h 2763672"/>
              <a:gd name="connsiteX6" fmla="*/ 2268247 w 2982935"/>
              <a:gd name="connsiteY6" fmla="*/ 2524664 h 2763672"/>
              <a:gd name="connsiteX7" fmla="*/ 2052930 w 2982935"/>
              <a:gd name="connsiteY7" fmla="*/ 2694193 h 2763672"/>
              <a:gd name="connsiteX8" fmla="*/ 1953421 w 2982935"/>
              <a:gd name="connsiteY8" fmla="*/ 2763672 h 2763672"/>
              <a:gd name="connsiteX9" fmla="*/ 814328 w 2982935"/>
              <a:gd name="connsiteY9" fmla="*/ 2763672 h 2763672"/>
              <a:gd name="connsiteX10" fmla="*/ 704946 w 2982935"/>
              <a:gd name="connsiteY10" fmla="*/ 2685317 h 2763672"/>
              <a:gd name="connsiteX11" fmla="*/ 347327 w 2982935"/>
              <a:gd name="connsiteY11" fmla="*/ 2266711 h 2763672"/>
              <a:gd name="connsiteX12" fmla="*/ 230954 w 2982935"/>
              <a:gd name="connsiteY12" fmla="*/ 2095212 h 2763672"/>
              <a:gd name="connsiteX13" fmla="*/ 0 w 2982935"/>
              <a:gd name="connsiteY13" fmla="*/ 1554893 h 2763672"/>
              <a:gd name="connsiteX14" fmla="*/ 139546 w 2982935"/>
              <a:gd name="connsiteY14" fmla="*/ 972991 h 2763672"/>
              <a:gd name="connsiteX15" fmla="*/ 524383 w 2982935"/>
              <a:gd name="connsiteY15" fmla="*/ 472981 h 2763672"/>
              <a:gd name="connsiteX16" fmla="*/ 1080770 w 2982935"/>
              <a:gd name="connsiteY16" fmla="*/ 126226 h 2763672"/>
              <a:gd name="connsiteX17" fmla="*/ 1707059 w 2982935"/>
              <a:gd name="connsiteY17" fmla="*/ 0 h 2763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82935" h="2763672">
                <a:moveTo>
                  <a:pt x="1707059" y="0"/>
                </a:moveTo>
                <a:cubicBezTo>
                  <a:pt x="1903190" y="0"/>
                  <a:pt x="2083702" y="39504"/>
                  <a:pt x="2243667" y="117307"/>
                </a:cubicBezTo>
                <a:cubicBezTo>
                  <a:pt x="2393582" y="190279"/>
                  <a:pt x="2525254" y="296787"/>
                  <a:pt x="2635032" y="433812"/>
                </a:cubicBezTo>
                <a:cubicBezTo>
                  <a:pt x="2859393" y="713964"/>
                  <a:pt x="2982935" y="1112094"/>
                  <a:pt x="2982935" y="1554893"/>
                </a:cubicBezTo>
                <a:cubicBezTo>
                  <a:pt x="2982935" y="1731557"/>
                  <a:pt x="2935118" y="1873344"/>
                  <a:pt x="2827963" y="2014661"/>
                </a:cubicBezTo>
                <a:cubicBezTo>
                  <a:pt x="2715879" y="2162485"/>
                  <a:pt x="2547465" y="2298637"/>
                  <a:pt x="2369129" y="2442771"/>
                </a:cubicBezTo>
                <a:cubicBezTo>
                  <a:pt x="2336227" y="2469331"/>
                  <a:pt x="2302237" y="2496831"/>
                  <a:pt x="2268247" y="2524664"/>
                </a:cubicBezTo>
                <a:cubicBezTo>
                  <a:pt x="2192186" y="2586939"/>
                  <a:pt x="2121261" y="2643853"/>
                  <a:pt x="2052930" y="2694193"/>
                </a:cubicBezTo>
                <a:lnTo>
                  <a:pt x="1953421" y="2763672"/>
                </a:lnTo>
                <a:lnTo>
                  <a:pt x="814328" y="2763672"/>
                </a:lnTo>
                <a:lnTo>
                  <a:pt x="704946" y="2685317"/>
                </a:lnTo>
                <a:cubicBezTo>
                  <a:pt x="578653" y="2581245"/>
                  <a:pt x="461419" y="2442922"/>
                  <a:pt x="347327" y="2266711"/>
                </a:cubicBezTo>
                <a:cubicBezTo>
                  <a:pt x="307512" y="2205208"/>
                  <a:pt x="268593" y="2149271"/>
                  <a:pt x="230954" y="2095212"/>
                </a:cubicBezTo>
                <a:cubicBezTo>
                  <a:pt x="74958" y="1871063"/>
                  <a:pt x="0" y="1754495"/>
                  <a:pt x="0" y="1554893"/>
                </a:cubicBezTo>
                <a:cubicBezTo>
                  <a:pt x="0" y="1356701"/>
                  <a:pt x="46984" y="1160921"/>
                  <a:pt x="139546" y="972991"/>
                </a:cubicBezTo>
                <a:cubicBezTo>
                  <a:pt x="230122" y="789150"/>
                  <a:pt x="359617" y="620872"/>
                  <a:pt x="524383" y="472981"/>
                </a:cubicBezTo>
                <a:cubicBezTo>
                  <a:pt x="686332" y="327572"/>
                  <a:pt x="878686" y="207651"/>
                  <a:pt x="1080770" y="126226"/>
                </a:cubicBezTo>
                <a:cubicBezTo>
                  <a:pt x="1288295" y="42456"/>
                  <a:pt x="1499085" y="0"/>
                  <a:pt x="1707059"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p:cNvSpPr>
            <a:spLocks noGrp="1"/>
          </p:cNvSpPr>
          <p:nvPr>
            <p:ph idx="1"/>
          </p:nvPr>
        </p:nvSpPr>
        <p:spPr>
          <a:xfrm>
            <a:off x="6615240" y="1736890"/>
            <a:ext cx="4744095" cy="3524306"/>
          </a:xfrm>
        </p:spPr>
        <p:txBody>
          <a:bodyPr anchor="t">
            <a:noAutofit/>
          </a:bodyPr>
          <a:lstStyle/>
          <a:p>
            <a:pPr lvl="0">
              <a:lnSpc>
                <a:spcPct val="130000"/>
              </a:lnSpc>
            </a:pPr>
            <a:r>
              <a:rPr lang="en-US" sz="1200" dirty="0"/>
              <a:t>First AGVs were introduced in the 1950s</a:t>
            </a:r>
          </a:p>
          <a:p>
            <a:pPr marL="285750" lvl="0" indent="-285750">
              <a:lnSpc>
                <a:spcPct val="130000"/>
              </a:lnSpc>
              <a:buFont typeface="Arial" panose="020B0604020202020204" pitchFamily="34" charset="0"/>
              <a:buChar char="•"/>
            </a:pPr>
            <a:r>
              <a:rPr lang="en-US" sz="1200" dirty="0"/>
              <a:t>The first automated guided vehicle arrived in the early 1950s and was little more than a glorified tow truck, albeit one that did not require a driver or a fixed rail system, navigating instead by following a track of wires embedded in the factory floor that generated a magnetic field.</a:t>
            </a:r>
          </a:p>
          <a:p>
            <a:pPr lvl="0">
              <a:lnSpc>
                <a:spcPct val="130000"/>
              </a:lnSpc>
            </a:pPr>
            <a:r>
              <a:rPr lang="en-US" sz="1200" dirty="0"/>
              <a:t>First AMRs were introduced in the 1970s</a:t>
            </a:r>
          </a:p>
          <a:p>
            <a:pPr marL="285750" lvl="0" indent="-285750">
              <a:lnSpc>
                <a:spcPct val="130000"/>
              </a:lnSpc>
              <a:buFont typeface="Arial" panose="020B0604020202020204" pitchFamily="34" charset="0"/>
              <a:buChar char="•"/>
            </a:pPr>
            <a:r>
              <a:rPr lang="en-US" sz="1200" dirty="0"/>
              <a:t>Autonomous mobile robots are a significant upgrade from AGVs in many ways, most notably in their ability to navigate dynamic environments, which makes them particularly suited to work as fulfillment robots in an e-commerce warehouse. </a:t>
            </a:r>
          </a:p>
        </p:txBody>
      </p:sp>
    </p:spTree>
    <p:extLst>
      <p:ext uri="{BB962C8B-B14F-4D97-AF65-F5344CB8AC3E}">
        <p14:creationId xmlns:p14="http://schemas.microsoft.com/office/powerpoint/2010/main" val="17003217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0" name="Rectangle 31">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992518" y="442913"/>
            <a:ext cx="5271804" cy="1639888"/>
          </a:xfrm>
        </p:spPr>
        <p:txBody>
          <a:bodyPr anchor="b">
            <a:normAutofit/>
          </a:bodyPr>
          <a:lstStyle/>
          <a:p>
            <a:r>
              <a:rPr lang="en-US" dirty="0"/>
              <a:t>Technological advancements</a:t>
            </a:r>
          </a:p>
        </p:txBody>
      </p:sp>
      <p:sp>
        <p:nvSpPr>
          <p:cNvPr id="3" name="Content Placeholder"/>
          <p:cNvSpPr>
            <a:spLocks noGrp="1"/>
          </p:cNvSpPr>
          <p:nvPr>
            <p:ph idx="1"/>
          </p:nvPr>
        </p:nvSpPr>
        <p:spPr>
          <a:xfrm>
            <a:off x="992519" y="2312988"/>
            <a:ext cx="5271804" cy="3651250"/>
          </a:xfrm>
        </p:spPr>
        <p:txBody>
          <a:bodyPr>
            <a:normAutofit/>
          </a:bodyPr>
          <a:lstStyle/>
          <a:p>
            <a:pPr lvl="0">
              <a:lnSpc>
                <a:spcPct val="130000"/>
              </a:lnSpc>
            </a:pPr>
            <a:r>
              <a:rPr lang="en-US" sz="1100" dirty="0"/>
              <a:t>Introduction of sensors and navigation systems</a:t>
            </a:r>
          </a:p>
          <a:p>
            <a:pPr marL="285750" lvl="0" indent="-285750">
              <a:lnSpc>
                <a:spcPct val="130000"/>
              </a:lnSpc>
              <a:buFont typeface="Arial" panose="020B0604020202020204" pitchFamily="34" charset="0"/>
              <a:buChar char="•"/>
            </a:pPr>
            <a:r>
              <a:rPr lang="en-US" sz="1100" dirty="0"/>
              <a:t>The AMR uses data from cameras and built-in sensors and laser scanners as well as sophisticated software that enables it to detect its surroundings and choose the most efficient route to the target. </a:t>
            </a:r>
          </a:p>
          <a:p>
            <a:pPr lvl="0">
              <a:lnSpc>
                <a:spcPct val="130000"/>
              </a:lnSpc>
            </a:pPr>
            <a:r>
              <a:rPr lang="en-US" sz="1100" dirty="0"/>
              <a:t>Integration of machine learning and artificial intelligence</a:t>
            </a:r>
          </a:p>
          <a:p>
            <a:pPr marL="285750" lvl="0" indent="-285750">
              <a:lnSpc>
                <a:spcPct val="130000"/>
              </a:lnSpc>
              <a:buFont typeface="Arial" panose="020B0604020202020204" pitchFamily="34" charset="0"/>
              <a:buChar char="•"/>
            </a:pPr>
            <a:r>
              <a:rPr lang="en-US" sz="1100" b="0" i="0" dirty="0">
                <a:effectLst/>
                <a:latin typeface="Univers LT W01_45 Light1475944"/>
              </a:rPr>
              <a:t>AMRs offer infrastructure-free, natural navigation and are safe and flexible for collaborative operation. They offer a quick return on investment, machine learning, cloud-based analytics and handle loads in all shapes and sizes: pallets, racks, totes and trolleys.</a:t>
            </a:r>
            <a:endParaRPr lang="en-US" sz="1100" dirty="0"/>
          </a:p>
        </p:txBody>
      </p:sp>
      <p:sp>
        <p:nvSpPr>
          <p:cNvPr id="41" name="Freeform: Shape 33">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Freeform: Shape 35">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77485"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3" name="Freeform: Shape 37">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49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6" name="Picture 5" descr="Angle view of circuit shaped like a brain">
            <a:extLst>
              <a:ext uri="{FF2B5EF4-FFF2-40B4-BE49-F238E27FC236}">
                <a16:creationId xmlns:a16="http://schemas.microsoft.com/office/drawing/2014/main" id="{EECA3DF1-8FA7-74D6-487B-170BCD6F8433}"/>
              </a:ext>
            </a:extLst>
          </p:cNvPr>
          <p:cNvPicPr>
            <a:picLocks noChangeAspect="1"/>
          </p:cNvPicPr>
          <p:nvPr/>
        </p:nvPicPr>
        <p:blipFill rotWithShape="1">
          <a:blip r:embed="rId2"/>
          <a:srcRect l="25562" r="23707" b="2"/>
          <a:stretch/>
        </p:blipFill>
        <p:spPr>
          <a:xfrm>
            <a:off x="7203882" y="10"/>
            <a:ext cx="4988118" cy="6857990"/>
          </a:xfrm>
          <a:custGeom>
            <a:avLst/>
            <a:gdLst/>
            <a:ahLst/>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Tree>
    <p:extLst>
      <p:ext uri="{BB962C8B-B14F-4D97-AF65-F5344CB8AC3E}">
        <p14:creationId xmlns:p14="http://schemas.microsoft.com/office/powerpoint/2010/main" val="639628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1180531" y="1346268"/>
            <a:ext cx="5274860" cy="3066706"/>
          </a:xfrm>
        </p:spPr>
        <p:txBody>
          <a:bodyPr anchor="b">
            <a:normAutofit/>
          </a:bodyPr>
          <a:lstStyle/>
          <a:p>
            <a:pPr>
              <a:lnSpc>
                <a:spcPct val="110000"/>
              </a:lnSpc>
            </a:pPr>
            <a:r>
              <a:rPr lang="en-US" dirty="0"/>
              <a:t>Applications of AGV/AMR</a:t>
            </a:r>
          </a:p>
        </p:txBody>
      </p:sp>
      <p:sp>
        <p:nvSpPr>
          <p:cNvPr id="11" name="Freeform: Shape 10">
            <a:extLst>
              <a:ext uri="{FF2B5EF4-FFF2-40B4-BE49-F238E27FC236}">
                <a16:creationId xmlns:a16="http://schemas.microsoft.com/office/drawing/2014/main" id="{C7D887A3-61AD-4674-BC53-8DFA8CF7B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479F0FB3-8461-462D-84A2-53106FBF4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53480"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11E3C311-4E8A-45D9-97BF-07F5FD346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88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a:extLst>
              <a:ext uri="{FF2B5EF4-FFF2-40B4-BE49-F238E27FC236}">
                <a16:creationId xmlns:a16="http://schemas.microsoft.com/office/drawing/2014/main" id="{F7F94C9E-D794-FDA5-FDA9-DB25D2B6B7A1}"/>
              </a:ext>
            </a:extLst>
          </p:cNvPr>
          <p:cNvPicPr>
            <a:picLocks noChangeAspect="1"/>
          </p:cNvPicPr>
          <p:nvPr/>
        </p:nvPicPr>
        <p:blipFill rotWithShape="1">
          <a:blip r:embed="rId2"/>
          <a:srcRect l="26278" r="22207" b="6"/>
          <a:stretch/>
        </p:blipFill>
        <p:spPr>
          <a:xfrm>
            <a:off x="7187979" y="10"/>
            <a:ext cx="5004021" cy="6857990"/>
          </a:xfrm>
          <a:custGeom>
            <a:avLst/>
            <a:gdLst/>
            <a:ahLst/>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Tree>
    <p:extLst>
      <p:ext uri="{BB962C8B-B14F-4D97-AF65-F5344CB8AC3E}">
        <p14:creationId xmlns:p14="http://schemas.microsoft.com/office/powerpoint/2010/main" val="3072256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a:extLst>
              <a:ext uri="{FF2B5EF4-FFF2-40B4-BE49-F238E27FC236}">
                <a16:creationId xmlns:a16="http://schemas.microsoft.com/office/drawing/2014/main" id="{A5FC6770-59FE-29AC-6136-83936C5BF822}"/>
              </a:ext>
            </a:extLst>
          </p:cNvPr>
          <p:cNvPicPr>
            <a:picLocks noChangeAspect="1"/>
          </p:cNvPicPr>
          <p:nvPr/>
        </p:nvPicPr>
        <p:blipFill rotWithShape="1">
          <a:blip r:embed="rId2"/>
          <a:srcRect t="6271" r="2" b="1405"/>
          <a:stretch/>
        </p:blipFill>
        <p:spPr>
          <a:xfrm>
            <a:off x="5589352" y="10"/>
            <a:ext cx="6602653" cy="3428990"/>
          </a:xfrm>
          <a:custGeom>
            <a:avLst/>
            <a:gdLst/>
            <a:ahLst/>
            <a:cxnLst/>
            <a:rect l="l" t="t" r="r" b="b"/>
            <a:pathLst>
              <a:path w="6602653" h="3387852">
                <a:moveTo>
                  <a:pt x="0" y="0"/>
                </a:moveTo>
                <a:lnTo>
                  <a:pt x="6602653" y="0"/>
                </a:lnTo>
                <a:lnTo>
                  <a:pt x="6602653" y="3387852"/>
                </a:lnTo>
                <a:lnTo>
                  <a:pt x="1651528" y="3387852"/>
                </a:lnTo>
                <a:lnTo>
                  <a:pt x="1650315" y="3337395"/>
                </a:lnTo>
                <a:cubicBezTo>
                  <a:pt x="1582116" y="1928213"/>
                  <a:pt x="1005803" y="708413"/>
                  <a:pt x="22589" y="14997"/>
                </a:cubicBezTo>
                <a:close/>
              </a:path>
            </a:pathLst>
          </a:custGeom>
        </p:spPr>
      </p:pic>
      <p:pic>
        <p:nvPicPr>
          <p:cNvPr id="4" name="Picture 3">
            <a:extLst>
              <a:ext uri="{FF2B5EF4-FFF2-40B4-BE49-F238E27FC236}">
                <a16:creationId xmlns:a16="http://schemas.microsoft.com/office/drawing/2014/main" id="{7C3CAB57-3ECA-33BC-0323-75863CB8E15A}"/>
              </a:ext>
            </a:extLst>
          </p:cNvPr>
          <p:cNvPicPr>
            <a:picLocks noChangeAspect="1"/>
          </p:cNvPicPr>
          <p:nvPr/>
        </p:nvPicPr>
        <p:blipFill rotWithShape="1">
          <a:blip r:embed="rId3"/>
          <a:srcRect r="3204" b="1"/>
          <a:stretch/>
        </p:blipFill>
        <p:spPr>
          <a:xfrm>
            <a:off x="4691113" y="3429000"/>
            <a:ext cx="7500882" cy="3429000"/>
          </a:xfrm>
          <a:custGeom>
            <a:avLst/>
            <a:gdLst/>
            <a:ahLst/>
            <a:cxnLst/>
            <a:rect l="l" t="t" r="r" b="b"/>
            <a:pathLst>
              <a:path w="7500882" h="3387852">
                <a:moveTo>
                  <a:pt x="2551735" y="0"/>
                </a:moveTo>
                <a:lnTo>
                  <a:pt x="7500882" y="0"/>
                </a:lnTo>
                <a:lnTo>
                  <a:pt x="7500882" y="3387852"/>
                </a:lnTo>
                <a:lnTo>
                  <a:pt x="0" y="3387852"/>
                </a:lnTo>
                <a:lnTo>
                  <a:pt x="114106" y="3310451"/>
                </a:lnTo>
                <a:cubicBezTo>
                  <a:pt x="291579" y="3182960"/>
                  <a:pt x="465794" y="3045249"/>
                  <a:pt x="641619" y="2904666"/>
                </a:cubicBezTo>
                <a:cubicBezTo>
                  <a:pt x="1607125" y="2132691"/>
                  <a:pt x="2555378" y="1498983"/>
                  <a:pt x="2555378" y="151508"/>
                </a:cubicBezTo>
                <a:close/>
              </a:path>
            </a:pathLst>
          </a:custGeom>
        </p:spPr>
      </p:pic>
      <p:sp>
        <p:nvSpPr>
          <p:cNvPr id="79" name="Freeform: Shape 78">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1" name="Freeform: Shape 80">
            <a:extLst>
              <a:ext uri="{FF2B5EF4-FFF2-40B4-BE49-F238E27FC236}">
                <a16:creationId xmlns:a16="http://schemas.microsoft.com/office/drawing/2014/main" id="{7AB12D93-FFA0-48A7-9E87-21388D4B5F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95778 w 12192000"/>
              <a:gd name="connsiteY1" fmla="*/ 0 h 6858000"/>
              <a:gd name="connsiteX2" fmla="*/ 2916518 w 12192000"/>
              <a:gd name="connsiteY2" fmla="*/ 0 h 6858000"/>
              <a:gd name="connsiteX3" fmla="*/ 5644232 w 12192000"/>
              <a:gd name="connsiteY3" fmla="*/ 0 h 6858000"/>
              <a:gd name="connsiteX4" fmla="*/ 5659622 w 12192000"/>
              <a:gd name="connsiteY4" fmla="*/ 10445 h 6858000"/>
              <a:gd name="connsiteX5" fmla="*/ 7233860 w 12192000"/>
              <a:gd name="connsiteY5" fmla="*/ 3057689 h 6858000"/>
              <a:gd name="connsiteX6" fmla="*/ 7250324 w 12192000"/>
              <a:gd name="connsiteY6" fmla="*/ 3406140 h 6858000"/>
              <a:gd name="connsiteX7" fmla="*/ 12192000 w 12192000"/>
              <a:gd name="connsiteY7" fmla="*/ 3406140 h 6858000"/>
              <a:gd name="connsiteX8" fmla="*/ 12192000 w 12192000"/>
              <a:gd name="connsiteY8" fmla="*/ 3451860 h 6858000"/>
              <a:gd name="connsiteX9" fmla="*/ 7252484 w 12192000"/>
              <a:gd name="connsiteY9" fmla="*/ 3451860 h 6858000"/>
              <a:gd name="connsiteX10" fmla="*/ 7260519 w 12192000"/>
              <a:gd name="connsiteY10" fmla="*/ 3621913 h 6858000"/>
              <a:gd name="connsiteX11" fmla="*/ 5386171 w 12192000"/>
              <a:gd name="connsiteY11" fmla="*/ 6378742 h 6858000"/>
              <a:gd name="connsiteX12" fmla="*/ 4869521 w 12192000"/>
              <a:gd name="connsiteY12" fmla="*/ 6785068 h 6858000"/>
              <a:gd name="connsiteX13" fmla="*/ 4764358 w 12192000"/>
              <a:gd name="connsiteY13" fmla="*/ 6858000 h 6858000"/>
              <a:gd name="connsiteX14" fmla="*/ 2916518 w 12192000"/>
              <a:gd name="connsiteY14" fmla="*/ 6858000 h 6858000"/>
              <a:gd name="connsiteX15" fmla="*/ 95778 w 12192000"/>
              <a:gd name="connsiteY15" fmla="*/ 6858000 h 6858000"/>
              <a:gd name="connsiteX16" fmla="*/ 0 w 12192000"/>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6858000">
                <a:moveTo>
                  <a:pt x="0" y="0"/>
                </a:moveTo>
                <a:lnTo>
                  <a:pt x="95778" y="0"/>
                </a:lnTo>
                <a:lnTo>
                  <a:pt x="2916518" y="0"/>
                </a:lnTo>
                <a:lnTo>
                  <a:pt x="5644232" y="0"/>
                </a:lnTo>
                <a:lnTo>
                  <a:pt x="5659622" y="10445"/>
                </a:lnTo>
                <a:cubicBezTo>
                  <a:pt x="6558388" y="658496"/>
                  <a:pt x="7110000" y="1765698"/>
                  <a:pt x="7233860" y="3057689"/>
                </a:cubicBezTo>
                <a:lnTo>
                  <a:pt x="7250324" y="3406140"/>
                </a:lnTo>
                <a:lnTo>
                  <a:pt x="12192000" y="3406140"/>
                </a:lnTo>
                <a:lnTo>
                  <a:pt x="12192000" y="3451860"/>
                </a:lnTo>
                <a:lnTo>
                  <a:pt x="7252484" y="3451860"/>
                </a:lnTo>
                <a:lnTo>
                  <a:pt x="7260519" y="3621913"/>
                </a:lnTo>
                <a:cubicBezTo>
                  <a:pt x="7260519" y="4971185"/>
                  <a:pt x="6331795" y="5605738"/>
                  <a:pt x="5386171" y="6378742"/>
                </a:cubicBezTo>
                <a:cubicBezTo>
                  <a:pt x="5213968" y="6519512"/>
                  <a:pt x="5043339" y="6657407"/>
                  <a:pt x="4869521" y="6785068"/>
                </a:cubicBezTo>
                <a:lnTo>
                  <a:pt x="4764358" y="6858000"/>
                </a:lnTo>
                <a:lnTo>
                  <a:pt x="2916518" y="6858000"/>
                </a:lnTo>
                <a:lnTo>
                  <a:pt x="95778" y="6858000"/>
                </a:lnTo>
                <a:lnTo>
                  <a:pt x="0" y="6858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3" name="Freeform: Shape 82">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57378"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p:cNvSpPr>
            <a:spLocks noGrp="1"/>
          </p:cNvSpPr>
          <p:nvPr>
            <p:ph type="ctrTitle"/>
          </p:nvPr>
        </p:nvSpPr>
        <p:spPr>
          <a:xfrm>
            <a:off x="923693" y="-78660"/>
            <a:ext cx="4985766" cy="922595"/>
          </a:xfrm>
        </p:spPr>
        <p:txBody>
          <a:bodyPr anchor="b">
            <a:normAutofit/>
          </a:bodyPr>
          <a:lstStyle/>
          <a:p>
            <a:r>
              <a:rPr lang="en-US" dirty="0"/>
              <a:t>Manufacturing</a:t>
            </a:r>
          </a:p>
        </p:txBody>
      </p:sp>
      <p:sp>
        <p:nvSpPr>
          <p:cNvPr id="3" name="Content Placeholder"/>
          <p:cNvSpPr>
            <a:spLocks noGrp="1"/>
          </p:cNvSpPr>
          <p:nvPr>
            <p:ph idx="1"/>
          </p:nvPr>
        </p:nvSpPr>
        <p:spPr>
          <a:xfrm>
            <a:off x="923693" y="922594"/>
            <a:ext cx="5269545" cy="4780115"/>
          </a:xfrm>
        </p:spPr>
        <p:txBody>
          <a:bodyPr>
            <a:noAutofit/>
          </a:bodyPr>
          <a:lstStyle/>
          <a:p>
            <a:pPr lvl="0">
              <a:lnSpc>
                <a:spcPct val="130000"/>
              </a:lnSpc>
            </a:pPr>
            <a:r>
              <a:rPr lang="en-US" sz="1200" dirty="0"/>
              <a:t>Material handling</a:t>
            </a:r>
          </a:p>
          <a:p>
            <a:pPr marL="285750" lvl="0" indent="-285750">
              <a:lnSpc>
                <a:spcPct val="130000"/>
              </a:lnSpc>
              <a:buFont typeface="Arial" panose="020B0604020202020204" pitchFamily="34" charset="0"/>
              <a:buChar char="•"/>
            </a:pPr>
            <a:r>
              <a:rPr lang="en-US" sz="1200" b="0" i="0" dirty="0">
                <a:effectLst/>
              </a:rPr>
              <a:t>An automated guided vehicle (AGV) is a computer-controlled vehicle used to carry or tow materials in a manufacturing facility. In this video, Bruce </a:t>
            </a:r>
            <a:r>
              <a:rPr lang="en-US" sz="1200" b="0" i="0" dirty="0" err="1">
                <a:effectLst/>
              </a:rPr>
              <a:t>Buscher</a:t>
            </a:r>
            <a:r>
              <a:rPr lang="en-US" sz="1200" b="0" i="0" dirty="0">
                <a:effectLst/>
              </a:rPr>
              <a:t>, vice-president of </a:t>
            </a:r>
            <a:r>
              <a:rPr lang="en-US" sz="1200" b="0" i="0" u="sng" dirty="0">
                <a:effectLst/>
                <a:hlinkClick r:id="rId4"/>
              </a:rPr>
              <a:t>Daifuku</a:t>
            </a:r>
            <a:r>
              <a:rPr lang="en-US" sz="1200" b="0" i="0" dirty="0">
                <a:effectLst/>
              </a:rPr>
              <a:t>’s AGV group, explains why AGVs are a great solution for your assembly line and how you can integrate them with your material handling system.</a:t>
            </a:r>
          </a:p>
          <a:p>
            <a:pPr marL="285750" lvl="0" indent="-285750">
              <a:lnSpc>
                <a:spcPct val="130000"/>
              </a:lnSpc>
              <a:buFont typeface="Arial" panose="020B0604020202020204" pitchFamily="34" charset="0"/>
              <a:buChar char="•"/>
            </a:pPr>
            <a:r>
              <a:rPr lang="en-US" sz="1200" dirty="0"/>
              <a:t>https://www.flexpipeinc.com/ca_en/why-you-should-use-agvs-on-your-assembly-line/</a:t>
            </a:r>
          </a:p>
          <a:p>
            <a:pPr lvl="0">
              <a:lnSpc>
                <a:spcPct val="130000"/>
              </a:lnSpc>
            </a:pPr>
            <a:r>
              <a:rPr lang="en-US" sz="1200" dirty="0"/>
              <a:t>Assembly line automation</a:t>
            </a:r>
          </a:p>
          <a:p>
            <a:pPr marL="285750" lvl="0" indent="-285750">
              <a:lnSpc>
                <a:spcPct val="130000"/>
              </a:lnSpc>
              <a:buFont typeface="Arial" panose="020B0604020202020204" pitchFamily="34" charset="0"/>
              <a:buChar char="•"/>
            </a:pPr>
            <a:r>
              <a:rPr lang="en-US" sz="1200" b="0" i="0" dirty="0">
                <a:effectLst/>
              </a:rPr>
              <a:t>The biggest advantage of using automated guided vehicles on your assembly line is flexibility. Traditional assembly lines are made up of structures such as towline conveyors and overhead conveyors that are permanently attached to the floor, making it difficult to change the configuration of the line after installation.</a:t>
            </a:r>
            <a:endParaRPr lang="en-US" sz="1200" dirty="0"/>
          </a:p>
        </p:txBody>
      </p:sp>
    </p:spTree>
    <p:extLst>
      <p:ext uri="{BB962C8B-B14F-4D97-AF65-F5344CB8AC3E}">
        <p14:creationId xmlns:p14="http://schemas.microsoft.com/office/powerpoint/2010/main" val="77914922"/>
      </p:ext>
    </p:extLst>
  </p:cSld>
  <p:clrMapOvr>
    <a:masterClrMapping/>
  </p:clrMapOvr>
</p:sld>
</file>

<file path=ppt/theme/theme1.xml><?xml version="1.0" encoding="utf-8"?>
<a:theme xmlns:a="http://schemas.openxmlformats.org/drawingml/2006/main" name="SketchLinesVTI">
  <a:themeElements>
    <a:clrScheme name="AnalogousFromLightSeed_2SEEDS">
      <a:dk1>
        <a:srgbClr val="000000"/>
      </a:dk1>
      <a:lt1>
        <a:srgbClr val="FFFFFF"/>
      </a:lt1>
      <a:dk2>
        <a:srgbClr val="412524"/>
      </a:dk2>
      <a:lt2>
        <a:srgbClr val="E2E8E8"/>
      </a:lt2>
      <a:accent1>
        <a:srgbClr val="EB514E"/>
      </a:accent1>
      <a:accent2>
        <a:srgbClr val="EE6EA1"/>
      </a:accent2>
      <a:accent3>
        <a:srgbClr val="EA8C44"/>
      </a:accent3>
      <a:accent4>
        <a:srgbClr val="28B1CE"/>
      </a:accent4>
      <a:accent5>
        <a:srgbClr val="6EA2EE"/>
      </a:accent5>
      <a:accent6>
        <a:srgbClr val="4F4EEB"/>
      </a:accent6>
      <a:hlink>
        <a:srgbClr val="568D8E"/>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otalTime>189</TotalTime>
  <Words>1123</Words>
  <Application>Microsoft Office PowerPoint</Application>
  <PresentationFormat>Widescreen</PresentationFormat>
  <Paragraphs>94</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Meiryo</vt:lpstr>
      <vt:lpstr>Arial</vt:lpstr>
      <vt:lpstr>Arial</vt:lpstr>
      <vt:lpstr>Corbel</vt:lpstr>
      <vt:lpstr>Lato</vt:lpstr>
      <vt:lpstr>Univers LT W01_45 Light1475944</vt:lpstr>
      <vt:lpstr>SketchLinesVTI</vt:lpstr>
      <vt:lpstr>Automated Guided Vehicle (AGV) &amp; Autonomous Mobile Robot (AMR)</vt:lpstr>
      <vt:lpstr>Introduction</vt:lpstr>
      <vt:lpstr>Definition of AGV and AMR</vt:lpstr>
      <vt:lpstr>Comparison between AGV and AMR</vt:lpstr>
      <vt:lpstr>History of AGV/AMR</vt:lpstr>
      <vt:lpstr>Early development</vt:lpstr>
      <vt:lpstr>Technological advancements</vt:lpstr>
      <vt:lpstr>Applications of AGV/AMR</vt:lpstr>
      <vt:lpstr>Manufacturing</vt:lpstr>
      <vt:lpstr>Healthcare</vt:lpstr>
      <vt:lpstr>Main Components of the Robot</vt:lpstr>
      <vt:lpstr>Body Design</vt:lpstr>
      <vt:lpstr>Locomotion</vt:lpstr>
      <vt:lpstr>Navigation</vt:lpstr>
      <vt:lpstr>Data Collection</vt:lpstr>
      <vt:lpstr>Data Transmission</vt:lpstr>
      <vt:lpstr>Power Management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AMIRUL IMAN BIN KAMARUDIN</cp:lastModifiedBy>
  <cp:revision>2</cp:revision>
  <dcterms:created xsi:type="dcterms:W3CDTF">2023-04-20T13:11:11Z</dcterms:created>
  <dcterms:modified xsi:type="dcterms:W3CDTF">2023-04-20T16:21:48Z</dcterms:modified>
</cp:coreProperties>
</file>